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86" r:id="rId2"/>
    <p:sldId id="280" r:id="rId3"/>
    <p:sldId id="281" r:id="rId4"/>
    <p:sldId id="282" r:id="rId5"/>
    <p:sldId id="257" r:id="rId6"/>
    <p:sldId id="258" r:id="rId7"/>
    <p:sldId id="260" r:id="rId8"/>
    <p:sldId id="259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88" r:id="rId17"/>
    <p:sldId id="268" r:id="rId18"/>
    <p:sldId id="270" r:id="rId19"/>
    <p:sldId id="283" r:id="rId20"/>
    <p:sldId id="284" r:id="rId21"/>
    <p:sldId id="271" r:id="rId22"/>
    <p:sldId id="279" r:id="rId23"/>
    <p:sldId id="285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782" autoAdjust="0"/>
    <p:restoredTop sz="94660"/>
  </p:normalViewPr>
  <p:slideViewPr>
    <p:cSldViewPr>
      <p:cViewPr varScale="1">
        <p:scale>
          <a:sx n="84" d="100"/>
          <a:sy n="84" d="100"/>
        </p:scale>
        <p:origin x="1062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0660EE-88C1-4549-B030-B697DDF99D91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515890-26FB-4530-B27A-BCA31CA29687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76456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15890-26FB-4530-B27A-BCA31CA29687}" type="slidenum">
              <a:rPr lang="ru-RU" smtClean="0"/>
              <a:pPr/>
              <a:t>20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729985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15890-26FB-4530-B27A-BCA31CA29687}" type="slidenum">
              <a:rPr lang="ru-RU" smtClean="0"/>
              <a:pPr/>
              <a:t>21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072663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9515890-26FB-4530-B27A-BCA31CA29687}" type="slidenum">
              <a:rPr lang="ru-RU" smtClean="0"/>
              <a:pPr/>
              <a:t>22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772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5AFE7-1B4A-4F7F-9464-8F9C32A602AC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37284-78F6-49ED-AD54-3F453AE533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5AFE7-1B4A-4F7F-9464-8F9C32A602AC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37284-78F6-49ED-AD54-3F453AE533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5AFE7-1B4A-4F7F-9464-8F9C32A602AC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37284-78F6-49ED-AD54-3F453AE533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5AFE7-1B4A-4F7F-9464-8F9C32A602AC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37284-78F6-49ED-AD54-3F453AE533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5AFE7-1B4A-4F7F-9464-8F9C32A602AC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37284-78F6-49ED-AD54-3F453AE533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5AFE7-1B4A-4F7F-9464-8F9C32A602AC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37284-78F6-49ED-AD54-3F453AE533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5AFE7-1B4A-4F7F-9464-8F9C32A602AC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37284-78F6-49ED-AD54-3F453AE533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5AFE7-1B4A-4F7F-9464-8F9C32A602AC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37284-78F6-49ED-AD54-3F453AE533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5AFE7-1B4A-4F7F-9464-8F9C32A602AC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37284-78F6-49ED-AD54-3F453AE533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5AFE7-1B4A-4F7F-9464-8F9C32A602AC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37284-78F6-49ED-AD54-3F453AE533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B5AFE7-1B4A-4F7F-9464-8F9C32A602AC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937284-78F6-49ED-AD54-3F453AE5336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B5AFE7-1B4A-4F7F-9464-8F9C32A602AC}" type="datetimeFigureOut">
              <a:rPr lang="ru-RU" smtClean="0"/>
              <a:pPr/>
              <a:t>27.02.2019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937284-78F6-49ED-AD54-3F453AE53369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E%D0%B1%D1%80%D0%B0%D0%BC%D0%BB%D0%B5%D0%BD%D0%B8%D0%B5" TargetMode="External"/><Relationship Id="rId3" Type="http://schemas.openxmlformats.org/officeDocument/2006/relationships/image" Target="../media/image31.jpeg"/><Relationship Id="rId7" Type="http://schemas.openxmlformats.org/officeDocument/2006/relationships/hyperlink" Target="https://ru.wikipedia.org/wiki/%D0%9F%D0%B5%D1%80%D1%81%D0%B8%D0%B4%D1%81%D0%BA%D0%B0%D1%8F_%D0%BB%D0%B8%D1%82%D0%B5%D1%80%D0%B0%D1%82%D1%83%D1%80%D0%B0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ru.wikipedia.org/wiki/%D0%90%D1%80%D0%B0%D0%B1%D1%81%D0%BA%D0%B0%D1%8F_%D0%BB%D0%B8%D1%82%D0%B5%D1%80%D0%B0%D1%82%D1%83%D1%80%D0%B0" TargetMode="External"/><Relationship Id="rId5" Type="http://schemas.openxmlformats.org/officeDocument/2006/relationships/image" Target="../media/image33.png"/><Relationship Id="rId10" Type="http://schemas.openxmlformats.org/officeDocument/2006/relationships/hyperlink" Target="https://ru.wikipedia.org/wiki/%D0%A8%D0%B0%D1%85%D0%B5%D1%80%D0%B5%D0%B7%D0%B0%D0%B4%D0%B0_(%D0%BF%D0%B5%D1%80%D1%81%D0%BE%D0%BD%D0%B0%D0%B6)" TargetMode="External"/><Relationship Id="rId4" Type="http://schemas.openxmlformats.org/officeDocument/2006/relationships/image" Target="../media/image32.png"/><Relationship Id="rId9" Type="http://schemas.openxmlformats.org/officeDocument/2006/relationships/hyperlink" Target="https://ru.wikipedia.org/w/index.php?title=%D0%A8%D0%B0%D1%85%D1%80%D0%B8%D1%8F%D1%80_(%D0%BF%D0%B5%D1%80%D1%81%D0%BE%D0%BD%D0%B0%D0%B6)&amp;action=edit&amp;redlink=1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s://ru.wikipedia.org/wiki/%D0%90%D1%80%D0%B0%D0%B1%D1%81%D0%BA%D0%B0%D1%8F_%D0%BB%D0%B8%D1%82%D0%B5%D1%80%D0%B0%D1%82%D1%83%D1%80%D0%B0" TargetMode="External"/><Relationship Id="rId13" Type="http://schemas.openxmlformats.org/officeDocument/2006/relationships/image" Target="../media/image3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3.png"/><Relationship Id="rId12" Type="http://schemas.openxmlformats.org/officeDocument/2006/relationships/hyperlink" Target="https://ru.wikipedia.org/wiki/%D0%A8%D0%B0%D1%85%D0%B5%D1%80%D0%B5%D0%B7%D0%B0%D0%B4%D0%B0_(%D0%BF%D0%B5%D1%80%D1%81%D0%BE%D0%BD%D0%B0%D0%B6)" TargetMode="External"/><Relationship Id="rId2" Type="http://schemas.openxmlformats.org/officeDocument/2006/relationships/audio" Target="file:///G:\&#1048;&#1089;&#1083;&#1072;&#1084;\&#1055;&#1088;&#1077;&#1079;&#1077;&#1085;&#1090;&#1072;&#1094;&#1080;&#1103;%20&#1084;&#1086;&#1103;%20&#1048;&#1089;&#1083;&#1072;&#1084;\&#1042;&#1086;&#1089;&#1090;&#1086;&#1082;.mp3" TargetMode="External"/><Relationship Id="rId1" Type="http://schemas.microsoft.com/office/2007/relationships/media" Target="file:///G:\&#1048;&#1089;&#1083;&#1072;&#1084;\&#1055;&#1088;&#1077;&#1079;&#1077;&#1085;&#1090;&#1072;&#1094;&#1080;&#1103;%20&#1084;&#1086;&#1103;%20&#1048;&#1089;&#1083;&#1072;&#1084;\&#1042;&#1086;&#1089;&#1090;&#1086;&#1082;.mp3" TargetMode="External"/><Relationship Id="rId6" Type="http://schemas.openxmlformats.org/officeDocument/2006/relationships/image" Target="../media/image32.png"/><Relationship Id="rId11" Type="http://schemas.openxmlformats.org/officeDocument/2006/relationships/hyperlink" Target="https://ru.wikipedia.org/w/index.php?title=%D0%A8%D0%B0%D1%85%D1%80%D0%B8%D1%8F%D1%80_(%D0%BF%D0%B5%D1%80%D1%81%D0%BE%D0%BD%D0%B0%D0%B6)&amp;action=edit&amp;redlink=1" TargetMode="External"/><Relationship Id="rId5" Type="http://schemas.openxmlformats.org/officeDocument/2006/relationships/image" Target="../media/image31.jpeg"/><Relationship Id="rId10" Type="http://schemas.openxmlformats.org/officeDocument/2006/relationships/hyperlink" Target="https://ru.wikipedia.org/wiki/%D0%9E%D0%B1%D1%80%D0%B0%D0%BC%D0%BB%D0%B5%D0%BD%D0%B8%D0%B5" TargetMode="External"/><Relationship Id="rId4" Type="http://schemas.openxmlformats.org/officeDocument/2006/relationships/image" Target="../media/image2.jpeg"/><Relationship Id="rId9" Type="http://schemas.openxmlformats.org/officeDocument/2006/relationships/hyperlink" Target="https://ru.wikipedia.org/wiki/%D0%9F%D0%B5%D1%80%D1%81%D0%B8%D0%B4%D1%81%D0%BA%D0%B0%D1%8F_%D0%BB%D0%B8%D1%82%D0%B5%D1%80%D0%B0%D1%82%D1%83%D1%80%D0%B0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1.png"/><Relationship Id="rId4" Type="http://schemas.openxmlformats.org/officeDocument/2006/relationships/image" Target="../media/image40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2.gif"/><Relationship Id="rId7" Type="http://schemas.openxmlformats.org/officeDocument/2006/relationships/image" Target="../media/image4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9" Type="http://schemas.openxmlformats.org/officeDocument/2006/relationships/image" Target="../media/image48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50.jpeg"/><Relationship Id="rId4" Type="http://schemas.openxmlformats.org/officeDocument/2006/relationships/image" Target="../media/image49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3.png"/><Relationship Id="rId4" Type="http://schemas.openxmlformats.org/officeDocument/2006/relationships/image" Target="../media/image5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7" Type="http://schemas.openxmlformats.org/officeDocument/2006/relationships/image" Target="../media/image5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1.png"/><Relationship Id="rId5" Type="http://schemas.openxmlformats.org/officeDocument/2006/relationships/image" Target="../media/image56.jpeg"/><Relationship Id="rId4" Type="http://schemas.openxmlformats.org/officeDocument/2006/relationships/image" Target="../media/image55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file:///G:\&#1048;&#1089;&#1083;&#1072;&#1084;\&#1055;&#1088;&#1077;&#1079;&#1077;&#1085;&#1090;&#1072;&#1094;&#1080;&#1103;%20&#1084;&#1086;&#1103;%20&#1048;&#1089;&#1083;&#1072;&#1084;\&#1057;&#1074;&#1103;&#1090;&#1072;&#1103;%20&#1056;&#1086;&#1089;&#1089;&#1080;&#1103;%20&#1080;%20&#1084;&#1091;&#1089;&#1091;&#1083;&#1100;&#1084;&#1072;&#1085;&#1089;&#1090;&#1074;&#1086;.MP4" TargetMode="External"/><Relationship Id="rId1" Type="http://schemas.microsoft.com/office/2007/relationships/media" Target="file:///G:\&#1048;&#1089;&#1083;&#1072;&#1084;\&#1055;&#1088;&#1077;&#1079;&#1077;&#1085;&#1090;&#1072;&#1094;&#1080;&#1103;%20&#1084;&#1086;&#1103;%20&#1048;&#1089;&#1083;&#1072;&#1084;\&#1057;&#1074;&#1103;&#1090;&#1072;&#1103;%20&#1056;&#1086;&#1089;&#1089;&#1080;&#1103;%20&#1080;%20&#1084;&#1091;&#1089;&#1091;&#1083;&#1100;&#1084;&#1072;&#1085;&#1089;&#1090;&#1074;&#1086;.MP4" TargetMode="External"/><Relationship Id="rId5" Type="http://schemas.openxmlformats.org/officeDocument/2006/relationships/image" Target="../media/image59.png"/><Relationship Id="rId4" Type="http://schemas.openxmlformats.org/officeDocument/2006/relationships/image" Target="../media/image58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file:///G:\&#1048;&#1089;&#1083;&#1072;&#1084;\&#1055;&#1088;&#1077;&#1079;&#1077;&#1085;&#1090;&#1072;&#1094;&#1080;&#1103;%20&#1084;&#1086;&#1103;%20&#1048;&#1089;&#1083;&#1072;&#1084;\&#1084;&#1091;&#1089;&#1091;&#1083;&#1100;&#1084;&#1072;&#1085;&#1089;&#1082;&#1072;&#1103;%20&#1084;&#1086;&#1083;&#1080;&#1090;&#1074;&#1072;.MP3" TargetMode="External"/><Relationship Id="rId1" Type="http://schemas.microsoft.com/office/2007/relationships/media" Target="file:///G:\&#1048;&#1089;&#1083;&#1072;&#1084;\&#1055;&#1088;&#1077;&#1079;&#1077;&#1085;&#1090;&#1072;&#1094;&#1080;&#1103;%20&#1084;&#1086;&#1103;%20&#1048;&#1089;&#1083;&#1072;&#1084;\&#1084;&#1091;&#1089;&#1091;&#1083;&#1100;&#1084;&#1072;&#1085;&#1089;&#1082;&#1072;&#1103;%20&#1084;&#1086;&#1083;&#1080;&#1090;&#1074;&#1072;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6935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829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/>
          <a:srcRect r="6193" b="5552"/>
          <a:stretch/>
        </p:blipFill>
        <p:spPr>
          <a:xfrm>
            <a:off x="-27962" y="309346"/>
            <a:ext cx="4392488" cy="540060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74477" y="3659117"/>
            <a:ext cx="4816958" cy="3341765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1259632" y="5445224"/>
            <a:ext cx="1841666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Коран.</a:t>
            </a:r>
            <a:r>
              <a:rPr lang="ar-AE" sz="4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ar-AE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و</a:t>
            </a:r>
            <a:r>
              <a:rPr lang="ru-RU" sz="4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44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Picture 3" descr="G:\коран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95258" y="309346"/>
            <a:ext cx="4596177" cy="3213835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8930" y="-99392"/>
            <a:ext cx="9144000" cy="6858000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1619672" y="1148881"/>
            <a:ext cx="597666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Пророк сказал: «Приобретение знаний — обязанность каждого мусульманина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79512" y="5331119"/>
            <a:ext cx="914501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Открывались  школы, где люди  </a:t>
            </a:r>
          </a:p>
          <a:p>
            <a:pPr>
              <a:defRPr/>
            </a:pP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изучали исламское вероучение и </a:t>
            </a:r>
          </a:p>
          <a:p>
            <a:pPr>
              <a:defRPr/>
            </a:pP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основы  различных наук. </a:t>
            </a:r>
          </a:p>
        </p:txBody>
      </p:sp>
      <p:sp>
        <p:nvSpPr>
          <p:cNvPr id="17" name="Прямоугольник 16"/>
          <p:cNvSpPr/>
          <p:nvPr/>
        </p:nvSpPr>
        <p:spPr>
          <a:xfrm rot="10800000" flipV="1">
            <a:off x="4283966" y="5198979"/>
            <a:ext cx="483110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IX</a:t>
            </a: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веке в Багдаде построили </a:t>
            </a:r>
          </a:p>
          <a:p>
            <a:pPr algn="ctr">
              <a:defRPr/>
            </a:pP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бумажные мастерские. Появление бумаги, заменившей пергамент и папирус, стало достижением, можно лишь сравнить с изобретением  книгопечатания  в </a:t>
            </a:r>
            <a:r>
              <a:rPr lang="en-US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XV</a:t>
            </a:r>
            <a:r>
              <a:rPr lang="ru-RU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веке.</a:t>
            </a:r>
          </a:p>
          <a:p>
            <a:pPr>
              <a:defRPr/>
            </a:pPr>
            <a:r>
              <a:rPr lang="ru-RU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  <p:sp>
        <p:nvSpPr>
          <p:cNvPr id="19" name="AutoShape 10"/>
          <p:cNvSpPr>
            <a:spLocks noChangeArrowheads="1"/>
          </p:cNvSpPr>
          <p:nvPr/>
        </p:nvSpPr>
        <p:spPr bwMode="auto">
          <a:xfrm>
            <a:off x="1547660" y="-14560"/>
            <a:ext cx="5544620" cy="128332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ln w="0">
                  <a:solidFill>
                    <a:srgbClr val="7030A0"/>
                  </a:solidFill>
                </a:ln>
                <a:solidFill>
                  <a:schemeClr val="tx1"/>
                </a:solidFill>
                <a:effectLst>
                  <a:glow rad="101600">
                    <a:srgbClr val="7030A0">
                      <a:alpha val="60000"/>
                    </a:srgb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Образование и наука</a:t>
            </a:r>
            <a:endParaRPr lang="ru-RU" sz="3600" b="1" dirty="0">
              <a:ln w="0">
                <a:solidFill>
                  <a:srgbClr val="7030A0"/>
                </a:solidFill>
              </a:ln>
              <a:solidFill>
                <a:schemeClr val="tx1"/>
              </a:solidFill>
              <a:effectLst>
                <a:glow rad="101600">
                  <a:srgbClr val="7030A0">
                    <a:alpha val="60000"/>
                  </a:srgbClr>
                </a:glow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0" name="Picture 9" descr="H:\УРОКИ 5 класс ОДНКНР\урок 22 - 23  Культура ислама\медресе мухаммадия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089" y="2233349"/>
            <a:ext cx="3884915" cy="2913686"/>
          </a:xfrm>
          <a:prstGeom prst="rect">
            <a:avLst/>
          </a:prstGeom>
          <a:noFill/>
          <a:ln w="38100">
            <a:solidFill>
              <a:schemeClr val="tx2">
                <a:lumMod val="5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9" descr="G:\papel%20español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7223" y="2142630"/>
            <a:ext cx="3684588" cy="29718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2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88" y="3301788"/>
            <a:ext cx="6228184" cy="34251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6488" y="0"/>
            <a:ext cx="6228184" cy="3131229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6516216" y="188639"/>
            <a:ext cx="2627784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дворе правителей – халифов существовал Дом Мудрости – своеобразная академия наук, хранилище рукописей, где переводили и переписывали книги. </a:t>
            </a:r>
          </a:p>
          <a:p>
            <a:endParaRPr lang="ru-RU" sz="2800" dirty="0">
              <a:solidFill>
                <a:srgbClr val="FFFF00"/>
              </a:solidFill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24328" y="5445471"/>
            <a:ext cx="1539638" cy="1281427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8520" y="68890"/>
            <a:ext cx="9116156" cy="6966949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>
            <a:off x="2267744" y="953093"/>
            <a:ext cx="475252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altLang="ru-RU" sz="20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Великим научным достижением стало введение </a:t>
            </a:r>
            <a:r>
              <a:rPr lang="ru-RU" altLang="ru-RU" sz="2000" b="1" dirty="0" smtClean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арабских </a:t>
            </a:r>
            <a:r>
              <a:rPr lang="ru-RU" altLang="ru-RU" sz="2000" b="1" dirty="0">
                <a:solidFill>
                  <a:schemeClr val="bg2">
                    <a:lumMod val="1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цифр</a:t>
            </a:r>
          </a:p>
        </p:txBody>
      </p:sp>
      <p:pic>
        <p:nvPicPr>
          <p:cNvPr id="10" name="Picture 7" descr="G:\aad660b5e71b8714051c51f16e76d5ef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294" y="1547316"/>
            <a:ext cx="5684889" cy="163674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6" descr="H:\УРОКИ 5 класс ОДНКНР\урок 22 - 23  Культура ислама\untitled.bmp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6259" y="3253067"/>
            <a:ext cx="2507549" cy="357899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rgbClr val="EAEAEA"/>
            </a:solidFill>
            <a:miter lim="800000"/>
          </a:ln>
          <a:effectLst>
            <a:reflection blurRad="12700" stA="33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  <a:extLst/>
        </p:spPr>
      </p:pic>
      <p:sp>
        <p:nvSpPr>
          <p:cNvPr id="9" name="Прямоугольник 8"/>
          <p:cNvSpPr/>
          <p:nvPr/>
        </p:nvSpPr>
        <p:spPr>
          <a:xfrm>
            <a:off x="3131840" y="3016787"/>
            <a:ext cx="554461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IX</a:t>
            </a: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веке мусульманский ученый</a:t>
            </a:r>
          </a:p>
          <a:p>
            <a:pPr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Аль – Хорезми написал первую</a:t>
            </a:r>
          </a:p>
          <a:p>
            <a:pPr>
              <a:defRPr/>
            </a:pPr>
            <a:r>
              <a:rPr lang="ru-RU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книгу по алгебре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5954" y="4152650"/>
            <a:ext cx="4756428" cy="28572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9144000" cy="6858000"/>
          </a:xfrm>
          <a:prstGeom prst="rect">
            <a:avLst/>
          </a:prstGeom>
        </p:spPr>
      </p:pic>
      <p:sp>
        <p:nvSpPr>
          <p:cNvPr id="9" name="AutoShape 10"/>
          <p:cNvSpPr>
            <a:spLocks noChangeArrowheads="1"/>
          </p:cNvSpPr>
          <p:nvPr/>
        </p:nvSpPr>
        <p:spPr bwMode="auto">
          <a:xfrm>
            <a:off x="1564875" y="173823"/>
            <a:ext cx="6336704" cy="961256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ln w="0">
                  <a:solidFill>
                    <a:srgbClr val="7030A0"/>
                  </a:solidFill>
                </a:ln>
                <a:solidFill>
                  <a:schemeClr val="tx1"/>
                </a:solidFill>
                <a:effectLst>
                  <a:glow rad="101600">
                    <a:srgbClr val="7030A0">
                      <a:alpha val="60000"/>
                    </a:srgb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3600" b="1" dirty="0">
                <a:ln w="0">
                  <a:solidFill>
                    <a:srgbClr val="7030A0"/>
                  </a:solidFill>
                </a:ln>
                <a:solidFill>
                  <a:schemeClr val="tx1"/>
                </a:solidFill>
                <a:effectLst>
                  <a:glow rad="101600">
                    <a:srgbClr val="7030A0">
                      <a:alpha val="60000"/>
                    </a:srgb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Литература и искусство</a:t>
            </a:r>
          </a:p>
        </p:txBody>
      </p:sp>
      <p:pic>
        <p:nvPicPr>
          <p:cNvPr id="10" name="Picture 4" descr="1"/>
          <p:cNvPicPr>
            <a:picLocks noChangeAspect="1" noChangeArrowheads="1"/>
          </p:cNvPicPr>
          <p:nvPr/>
        </p:nvPicPr>
        <p:blipFill>
          <a:blip r:embed="rId3" cstate="print">
            <a:lum contrast="3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20" y="1903049"/>
            <a:ext cx="3073152" cy="4144858"/>
          </a:xfrm>
          <a:prstGeom prst="rect">
            <a:avLst/>
          </a:prstGeom>
          <a:solidFill>
            <a:schemeClr val="bg1"/>
          </a:solidFill>
          <a:ln w="57150" cmpd="thickThin">
            <a:solidFill>
              <a:schemeClr val="bg1"/>
            </a:solidFill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 rot="10800000" flipV="1">
            <a:off x="248320" y="5835896"/>
            <a:ext cx="2595488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b="1" i="1" dirty="0" smtClean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Миниатюра из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«1000  и 1 ночи»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563888" y="1149896"/>
            <a:ext cx="5040559" cy="47520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  <a:defRPr/>
            </a:pPr>
            <a:endParaRPr lang="ru-RU" dirty="0" smtClean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Bef>
                <a:spcPct val="20000"/>
              </a:spcBef>
              <a:defRPr/>
            </a:pPr>
            <a:endParaRPr lang="ru-RU" dirty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>
              <a:spcBef>
                <a:spcPct val="20000"/>
              </a:spcBef>
              <a:defRPr/>
            </a:pP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Простой люд передавал </a:t>
            </a:r>
            <a:endParaRPr lang="ru-RU" sz="2800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Bef>
                <a:spcPct val="20000"/>
              </a:spcBef>
              <a:defRPr/>
            </a:pP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смешные истории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 хитрецах, которые ловко </a:t>
            </a:r>
            <a:r>
              <a:rPr lang="ru-RU" sz="2800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обманывали </a:t>
            </a:r>
            <a:r>
              <a:rPr lang="ru-RU" sz="2800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судей и чиновников. Из этих сказок позднее был составлен известный всему миру сборник «Тысяча и одна ночь», вобравший в себя предания и легенды многих народов.</a:t>
            </a:r>
          </a:p>
        </p:txBody>
      </p:sp>
      <p:sp>
        <p:nvSpPr>
          <p:cNvPr id="14" name="AutoShape 10"/>
          <p:cNvSpPr>
            <a:spLocks noChangeArrowheads="1"/>
          </p:cNvSpPr>
          <p:nvPr/>
        </p:nvSpPr>
        <p:spPr bwMode="auto">
          <a:xfrm>
            <a:off x="1580273" y="159006"/>
            <a:ext cx="6336704" cy="961256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ln w="0">
                  <a:solidFill>
                    <a:srgbClr val="7030A0"/>
                  </a:solidFill>
                </a:ln>
                <a:solidFill>
                  <a:schemeClr val="tx1"/>
                </a:solidFill>
                <a:effectLst>
                  <a:glow rad="101600">
                    <a:srgbClr val="7030A0">
                      <a:alpha val="60000"/>
                    </a:srgb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3600" b="1" dirty="0">
                <a:ln w="0">
                  <a:solidFill>
                    <a:srgbClr val="7030A0"/>
                  </a:solidFill>
                </a:ln>
                <a:solidFill>
                  <a:schemeClr val="tx1"/>
                </a:solidFill>
                <a:effectLst>
                  <a:glow rad="101600">
                    <a:srgbClr val="7030A0">
                      <a:alpha val="60000"/>
                    </a:srgb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Литература и искусство</a:t>
            </a:r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52320" y="5373215"/>
            <a:ext cx="1512168" cy="12961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889" y="0"/>
            <a:ext cx="9144000" cy="6858000"/>
          </a:xfrm>
          <a:prstGeom prst="rect">
            <a:avLst/>
          </a:prstGeom>
        </p:spPr>
      </p:pic>
      <p:pic>
        <p:nvPicPr>
          <p:cNvPr id="8" name="Picture 10" descr="http://static.my-shop.ru/product/3/186/185704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007" y="268034"/>
            <a:ext cx="3279312" cy="44310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16" descr="http://img.appkop.com/2014/0413/audiolibro-musicado-las-mil-y-una-noches-1027_437d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8922" y="536173"/>
            <a:ext cx="2985078" cy="41994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18" descr="http://www.xxlbook.ru/imgh1048129.pn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86" t="7728" r="3570" b="7395"/>
          <a:stretch/>
        </p:blipFill>
        <p:spPr bwMode="auto">
          <a:xfrm>
            <a:off x="3350832" y="2276872"/>
            <a:ext cx="2589321" cy="31957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2699792" y="268034"/>
            <a:ext cx="3816424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ru-RU" altLang="ru-RU" sz="32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Иллюстрации </a:t>
            </a:r>
            <a:r>
              <a:rPr lang="ru-RU" alt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 «Сказкам 1000 </a:t>
            </a:r>
            <a:r>
              <a:rPr lang="ru-RU" alt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3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altLang="ru-RU" sz="3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ночи»</a:t>
            </a:r>
          </a:p>
        </p:txBody>
      </p:sp>
      <p:sp>
        <p:nvSpPr>
          <p:cNvPr id="12" name="Прямоугольник 11"/>
          <p:cNvSpPr/>
          <p:nvPr/>
        </p:nvSpPr>
        <p:spPr>
          <a:xfrm rot="10800000" flipV="1">
            <a:off x="257327" y="5326112"/>
            <a:ext cx="8712968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средневековой</a:t>
            </a:r>
            <a:r>
              <a:rPr lang="ru-RU" sz="24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6" tooltip="Арабская литература"/>
              </a:rPr>
              <a:t>арабской</a:t>
            </a:r>
            <a:r>
              <a:rPr lang="ru-RU" sz="24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 tooltip="Персидская литература"/>
              </a:rPr>
              <a:t>персидской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7" tooltip="Персидская литература"/>
              </a:rPr>
              <a:t>литературы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собрание рассказов,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8" tooltip="Обрамление"/>
              </a:rPr>
              <a:t>обрамлённое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историей о персидском царе 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9" tooltip="Шахрияр (персонаж) (страница отсутствует)"/>
              </a:rPr>
              <a:t>Шахрияре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его жене по имени 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0" tooltip="Шахерезада (персонаж)"/>
              </a:rPr>
              <a:t>Шахерезада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Шахразада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4" y="-13568"/>
            <a:ext cx="9144000" cy="6858000"/>
          </a:xfrm>
          <a:prstGeom prst="rect">
            <a:avLst/>
          </a:prstGeom>
        </p:spPr>
      </p:pic>
      <p:pic>
        <p:nvPicPr>
          <p:cNvPr id="3" name="Picture 10" descr="http://static.my-shop.ru/product/3/186/185704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6977" y="605070"/>
            <a:ext cx="3279312" cy="443108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6" descr="http://img.appkop.com/2014/0413/audiolibro-musicado-las-mil-y-una-noches-1027_437d4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53038" y="899512"/>
            <a:ext cx="2985078" cy="419944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18" descr="http://www.xxlbook.ru/imgh1048129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86" t="7728" r="3570" b="7395"/>
          <a:stretch/>
        </p:blipFill>
        <p:spPr bwMode="auto">
          <a:xfrm>
            <a:off x="3226202" y="1840442"/>
            <a:ext cx="2589321" cy="3195712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843808" y="755379"/>
            <a:ext cx="324036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Иллюстрации к «Сказкам 1000 и 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ночи»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-1" y="4797152"/>
            <a:ext cx="9232351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Памятник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средневековой</a:t>
            </a:r>
            <a:r>
              <a:rPr lang="ru-RU" sz="24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8" tooltip="Арабская литература"/>
              </a:rPr>
              <a:t>арабской</a:t>
            </a:r>
            <a:r>
              <a:rPr lang="ru-RU" sz="24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ru-RU" sz="2400" b="1" u="sng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9" tooltip="Персидская литература"/>
              </a:rPr>
              <a:t>персидской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9" tooltip="Персидская литература"/>
              </a:rPr>
              <a:t>литературы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собрание рассказов, 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0" tooltip="Обрамление"/>
              </a:rPr>
              <a:t>обрамлённое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историей о персидском царе 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1" tooltip="Шахрияр (персонаж) (страница отсутствует)"/>
              </a:rPr>
              <a:t>Шахрияре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 его жене по имени 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  <a:hlinkClick r:id="rId12" tooltip="Шахерезада (персонаж)"/>
              </a:rPr>
              <a:t>Шахерезада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</a:t>
            </a:r>
            <a:r>
              <a:rPr lang="ru-RU" sz="24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Шахразада</a:t>
            </a:r>
            <a:r>
              <a:rPr 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). </a:t>
            </a:r>
          </a:p>
        </p:txBody>
      </p:sp>
      <p:pic>
        <p:nvPicPr>
          <p:cNvPr id="9" name="Восток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13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60701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91410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2" descr="http://parsseh.com/wp-content/uploads/2014/01/hakim-ferdosi-654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1185" cy="42624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 rot="10800000" flipV="1">
            <a:off x="251520" y="4159593"/>
            <a:ext cx="1800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Фирдоуси</a:t>
            </a:r>
          </a:p>
        </p:txBody>
      </p:sp>
      <p:pic>
        <p:nvPicPr>
          <p:cNvPr id="9" name="Рисунок 10" descr="Рисунок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2564" y="69772"/>
            <a:ext cx="3601982" cy="3197724"/>
          </a:xfrm>
          <a:prstGeom prst="rect">
            <a:avLst/>
          </a:prstGeom>
          <a:noFill/>
          <a:ln w="57150" cmpd="thickThin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Прямоугольник 7"/>
          <p:cNvSpPr/>
          <p:nvPr/>
        </p:nvSpPr>
        <p:spPr>
          <a:xfrm rot="10800000" flipV="1">
            <a:off x="6193550" y="3382834"/>
            <a:ext cx="241089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4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Миниатюра из «Шахнаме»</a:t>
            </a:r>
          </a:p>
        </p:txBody>
      </p:sp>
      <p:sp>
        <p:nvSpPr>
          <p:cNvPr id="12" name="Прямоугольник 11"/>
          <p:cNvSpPr/>
          <p:nvPr/>
        </p:nvSpPr>
        <p:spPr>
          <a:xfrm rot="10800000" flipV="1">
            <a:off x="251520" y="4745209"/>
            <a:ext cx="8749999" cy="14219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spcBef>
                <a:spcPct val="20000"/>
              </a:spcBef>
            </a:pPr>
            <a:r>
              <a:rPr lang="ru-RU" altLang="ru-RU" sz="24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ней рассказывается о борьбе иранского народа против завоевателей, прославляются подвиги легендарных героев. Фирдоуси высоко ценил знание:</a:t>
            </a:r>
            <a:r>
              <a:rPr lang="ru-RU" altLang="ru-RU" sz="24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«К словам разумным ты ищи пути, весь мир пройди, чтоб знанья обрести».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2881184" y="0"/>
            <a:ext cx="2482903" cy="47397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Особых успехов достигла поэзия в Иране и Средней Азии; здесь поэты писали произведения обычно на таджикско-персидском языке — </a:t>
            </a:r>
            <a:r>
              <a:rPr lang="ru-RU" sz="2000" b="1" i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фарси.</a:t>
            </a:r>
            <a:endParaRPr lang="ru-RU" sz="20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Одним из самых знаменитых поэтов был </a:t>
            </a:r>
            <a:r>
              <a:rPr lang="ru-RU" sz="2000" b="1" dirty="0">
                <a:solidFill>
                  <a:srgbClr val="00206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Фирдоуси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(934 —</a:t>
            </a:r>
            <a:r>
              <a:rPr lang="ru-RU" alt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1020). Более30лет он работал над поэмой </a:t>
            </a:r>
            <a:r>
              <a:rPr lang="ru-RU" altLang="ru-RU" sz="2000" b="1" i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«Шахнаме» </a:t>
            </a:r>
            <a:r>
              <a:rPr lang="ru-RU" alt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(«Книга царей»).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</a:t>
            </a: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97534" y="5725146"/>
            <a:ext cx="1211844" cy="112474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2" descr="H:\УРОКИ 5 класс ОДНКНР\урок 22 - 23  Культура ислама\b5c3af498473563ba6eee3b043e8144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6550" y="177593"/>
            <a:ext cx="2971800" cy="3965575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3" descr="G:\saadi_gulistan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667" r="17999"/>
          <a:stretch>
            <a:fillRect/>
          </a:stretch>
        </p:blipFill>
        <p:spPr bwMode="auto">
          <a:xfrm>
            <a:off x="75101" y="177593"/>
            <a:ext cx="2590800" cy="3965575"/>
          </a:xfrm>
          <a:prstGeom prst="rect">
            <a:avLst/>
          </a:prstGeom>
          <a:noFill/>
          <a:ln w="28575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4" descr="G:\алишер навои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378" r="5930"/>
          <a:stretch>
            <a:fillRect/>
          </a:stretch>
        </p:blipFill>
        <p:spPr bwMode="auto">
          <a:xfrm>
            <a:off x="6372200" y="191974"/>
            <a:ext cx="2514600" cy="3962400"/>
          </a:xfrm>
          <a:prstGeom prst="rect">
            <a:avLst/>
          </a:prstGeom>
          <a:noFill/>
          <a:ln w="38100">
            <a:solidFill>
              <a:schemeClr val="bg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 rot="10800000" flipV="1">
            <a:off x="4136349" y="4098104"/>
            <a:ext cx="136815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Низами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35854" y="4143168"/>
            <a:ext cx="205517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alt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Саади Гулистан</a:t>
            </a:r>
          </a:p>
        </p:txBody>
      </p:sp>
      <p:sp>
        <p:nvSpPr>
          <p:cNvPr id="12" name="Прямоугольник 11"/>
          <p:cNvSpPr/>
          <p:nvPr/>
        </p:nvSpPr>
        <p:spPr>
          <a:xfrm rot="10800000" flipH="1" flipV="1">
            <a:off x="6588225" y="4182191"/>
            <a:ext cx="216024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Алишер Навои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89885" y="4178275"/>
            <a:ext cx="8280920" cy="21852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altLang="ru-RU" sz="24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ru-RU" altLang="ru-RU" sz="28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Поэзия </a:t>
            </a:r>
            <a:r>
              <a:rPr lang="ru-RU" alt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ислама прославляла победы в боях, возвышенное </a:t>
            </a:r>
          </a:p>
          <a:p>
            <a:pPr algn="ctr">
              <a:defRPr/>
            </a:pPr>
            <a:r>
              <a:rPr lang="ru-RU" altLang="ru-RU" sz="28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чувство любви, в ней говорилось о жизни и смерти.</a:t>
            </a:r>
          </a:p>
        </p:txBody>
      </p:sp>
      <p:pic>
        <p:nvPicPr>
          <p:cNvPr id="14" name="Рисунок 1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68344" y="5589241"/>
            <a:ext cx="1475656" cy="115212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7237" y="3424237"/>
            <a:ext cx="9525" cy="9525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19637" y="3576637"/>
            <a:ext cx="9525" cy="9525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67237" y="3424237"/>
            <a:ext cx="9525" cy="9525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72037" y="3729037"/>
            <a:ext cx="9525" cy="952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763220" y="680792"/>
            <a:ext cx="2356530" cy="3706684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530233" y="1322374"/>
            <a:ext cx="4328169" cy="3092750"/>
          </a:xfrm>
          <a:prstGeom prst="rect">
            <a:avLst/>
          </a:prstGeom>
        </p:spPr>
      </p:pic>
      <p:pic>
        <p:nvPicPr>
          <p:cNvPr id="18" name="Рисунок 17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017" y="4361009"/>
            <a:ext cx="4452505" cy="241470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3" t="9322" r="3999" b="11448"/>
          <a:stretch/>
        </p:blipFill>
        <p:spPr>
          <a:xfrm>
            <a:off x="4771522" y="4358279"/>
            <a:ext cx="4138799" cy="2448272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35" y="680792"/>
            <a:ext cx="2608521" cy="3668332"/>
          </a:xfrm>
          <a:prstGeom prst="rect">
            <a:avLst/>
          </a:prstGeom>
        </p:spPr>
      </p:pic>
      <p:sp>
        <p:nvSpPr>
          <p:cNvPr id="16" name="AutoShape 10"/>
          <p:cNvSpPr>
            <a:spLocks noChangeArrowheads="1"/>
          </p:cNvSpPr>
          <p:nvPr/>
        </p:nvSpPr>
        <p:spPr bwMode="auto">
          <a:xfrm>
            <a:off x="1794927" y="30250"/>
            <a:ext cx="5544620" cy="128332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ln w="0">
                  <a:solidFill>
                    <a:srgbClr val="7030A0"/>
                  </a:solidFill>
                </a:ln>
                <a:solidFill>
                  <a:schemeClr val="tx1"/>
                </a:solidFill>
                <a:effectLst>
                  <a:glow rad="101600">
                    <a:srgbClr val="7030A0">
                      <a:alpha val="60000"/>
                    </a:srgb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Рубаи</a:t>
            </a:r>
            <a:endParaRPr lang="ru-RU" sz="3600" b="1" dirty="0">
              <a:ln w="0">
                <a:solidFill>
                  <a:srgbClr val="7030A0"/>
                </a:solidFill>
              </a:ln>
              <a:solidFill>
                <a:schemeClr val="tx1"/>
              </a:solidFill>
              <a:effectLst>
                <a:glow rad="101600">
                  <a:srgbClr val="7030A0">
                    <a:alpha val="60000"/>
                  </a:srgbClr>
                </a:glow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95168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43031"/>
            <a:ext cx="9144000" cy="688472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11560" y="3645024"/>
            <a:ext cx="7992888" cy="33547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0"/>
              </a:spcAft>
            </a:pP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>
              <a:spcAft>
                <a:spcPts val="0"/>
              </a:spcAft>
            </a:pPr>
            <a:endParaRPr lang="ru-RU" sz="2800" dirty="0">
              <a:solidFill>
                <a:schemeClr val="bg2">
                  <a:lumMod val="25000"/>
                </a:schemeClr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r>
              <a:rPr lang="ru-RU" sz="2800" dirty="0" smtClean="0">
                <a:solidFill>
                  <a:schemeClr val="bg2">
                    <a:lumMod val="25000"/>
                  </a:schemeClr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«Ты можешь стать умнее тремя путями: путём опыта</a:t>
            </a:r>
            <a:r>
              <a:rPr lang="ru-RU" sz="28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самый горький, путём подражания</a:t>
            </a:r>
            <a:r>
              <a:rPr lang="ru-RU" sz="2800" b="1" dirty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– самый лёгкий, путем размышления  – самый благородный».</a:t>
            </a:r>
          </a:p>
          <a:p>
            <a:pPr algn="r">
              <a:spcAft>
                <a:spcPts val="0"/>
              </a:spcAft>
            </a:pPr>
            <a:r>
              <a:rPr lang="ru-RU" sz="2800" b="1" dirty="0" smtClean="0">
                <a:solidFill>
                  <a:srgbClr val="FFFF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Конфуций.</a:t>
            </a:r>
          </a:p>
          <a:p>
            <a:pPr>
              <a:spcAft>
                <a:spcPts val="0"/>
              </a:spcAft>
            </a:pPr>
            <a:endParaRPr lang="ru-RU" sz="1600" dirty="0">
              <a:effectLst/>
              <a:latin typeface="Calibri" panose="020F0502020204030204" pitchFamily="34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71800" y="1124744"/>
            <a:ext cx="3433700" cy="3455471"/>
          </a:xfrm>
          <a:prstGeom prst="rect">
            <a:avLst/>
          </a:prstGeom>
          <a:ln>
            <a:solidFill>
              <a:schemeClr val="bg2">
                <a:lumMod val="25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908293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6377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115616" y="4653136"/>
            <a:ext cx="43924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sz="2000" b="1" dirty="0">
              <a:solidFill>
                <a:schemeClr val="bg2">
                  <a:lumMod val="1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39880" y="3549056"/>
            <a:ext cx="4332120" cy="324909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92742" y="3544711"/>
            <a:ext cx="4337913" cy="3253435"/>
          </a:xfrm>
          <a:prstGeom prst="rect">
            <a:avLst/>
          </a:prstGeom>
        </p:spPr>
      </p:pic>
      <p:sp>
        <p:nvSpPr>
          <p:cNvPr id="12" name="Rectangle 10"/>
          <p:cNvSpPr>
            <a:spLocks noChangeArrowheads="1"/>
          </p:cNvSpPr>
          <p:nvPr/>
        </p:nvSpPr>
        <p:spPr bwMode="auto">
          <a:xfrm>
            <a:off x="1907704" y="1133792"/>
            <a:ext cx="3744416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Какая вдали земля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Просторная, ненаглядная!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Только моя тюрьма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Темная и смрадная.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 небе птица летит,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Взмывает до облаков она!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 я лежу на полу: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Руки мои закованы.</a:t>
            </a:r>
          </a:p>
        </p:txBody>
      </p:sp>
      <p:sp>
        <p:nvSpPr>
          <p:cNvPr id="13" name="Rectangle 11"/>
          <p:cNvSpPr>
            <a:spLocks noChangeArrowheads="1"/>
          </p:cNvSpPr>
          <p:nvPr/>
        </p:nvSpPr>
        <p:spPr bwMode="auto">
          <a:xfrm>
            <a:off x="152400" y="257889"/>
            <a:ext cx="219932" cy="2462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anose="020B0604020202020204" pitchFamily="34" charset="-128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Rectangle 12"/>
          <p:cNvSpPr>
            <a:spLocks noChangeArrowheads="1"/>
          </p:cNvSpPr>
          <p:nvPr/>
        </p:nvSpPr>
        <p:spPr bwMode="auto">
          <a:xfrm>
            <a:off x="4692742" y="1285217"/>
            <a:ext cx="3839698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Растет на воле цветок,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Он полон благоухания,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 я увядаю в тюрьме: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Мне не хватает дыхания.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Я знаю, как сладко жить,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 сила жизни победная!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Но я умираю в тюрьме,</a:t>
            </a:r>
            <a:b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Эта песня моя — последняя.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9058" y="214290"/>
            <a:ext cx="1446778" cy="12400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25696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780" y="130"/>
            <a:ext cx="9144000" cy="6857870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4" cstate="print"/>
          <a:srcRect l="11567" t="9150" r="11196" b="20899"/>
          <a:stretch/>
        </p:blipFill>
        <p:spPr>
          <a:xfrm>
            <a:off x="645811" y="1749554"/>
            <a:ext cx="3816424" cy="2592288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5" cstate="print"/>
          <a:srcRect l="-847" t="11628" r="847" b="13951"/>
          <a:stretch/>
        </p:blipFill>
        <p:spPr>
          <a:xfrm>
            <a:off x="4575431" y="1734238"/>
            <a:ext cx="4179938" cy="2592288"/>
          </a:xfrm>
          <a:prstGeom prst="rect">
            <a:avLst/>
          </a:prstGeom>
        </p:spPr>
      </p:pic>
      <p:sp>
        <p:nvSpPr>
          <p:cNvPr id="8" name="Прямоугольник 7"/>
          <p:cNvSpPr/>
          <p:nvPr/>
        </p:nvSpPr>
        <p:spPr>
          <a:xfrm rot="10800000" flipV="1">
            <a:off x="899592" y="4368069"/>
            <a:ext cx="288032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Арабское письмо</a:t>
            </a:r>
          </a:p>
        </p:txBody>
      </p:sp>
      <p:sp>
        <p:nvSpPr>
          <p:cNvPr id="11" name="Прямоугольник 10"/>
          <p:cNvSpPr/>
          <p:nvPr/>
        </p:nvSpPr>
        <p:spPr>
          <a:xfrm flipH="1">
            <a:off x="5364088" y="4368070"/>
            <a:ext cx="2808312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Арабская </a:t>
            </a:r>
            <a:r>
              <a:rPr lang="ru-RU" sz="2400" b="1" dirty="0">
                <a:solidFill>
                  <a:schemeClr val="tx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вязь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4390700" y="3244334"/>
            <a:ext cx="1847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endParaRPr lang="ru-RU" dirty="0"/>
          </a:p>
        </p:txBody>
      </p:sp>
      <p:sp>
        <p:nvSpPr>
          <p:cNvPr id="17" name="AutoShape 10"/>
          <p:cNvSpPr>
            <a:spLocks noChangeArrowheads="1"/>
          </p:cNvSpPr>
          <p:nvPr/>
        </p:nvSpPr>
        <p:spPr bwMode="auto">
          <a:xfrm>
            <a:off x="1618390" y="35274"/>
            <a:ext cx="5544620" cy="1283320"/>
          </a:xfrm>
          <a:prstGeom prst="roundRect">
            <a:avLst>
              <a:gd name="adj" fmla="val 16667"/>
            </a:avLst>
          </a:prstGeom>
          <a:ln>
            <a:headEnd/>
            <a:tailEnd/>
          </a:ln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 smtClean="0">
                <a:ln w="0">
                  <a:solidFill>
                    <a:srgbClr val="7030A0"/>
                  </a:solidFill>
                </a:ln>
                <a:solidFill>
                  <a:schemeClr val="tx1"/>
                </a:solidFill>
                <a:effectLst>
                  <a:glow rad="101600">
                    <a:srgbClr val="7030A0">
                      <a:alpha val="60000"/>
                    </a:srgbClr>
                  </a:glow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Искусство письма</a:t>
            </a:r>
            <a:endParaRPr lang="ru-RU" sz="3600" b="1" dirty="0">
              <a:ln w="0">
                <a:solidFill>
                  <a:srgbClr val="7030A0"/>
                </a:solidFill>
              </a:ln>
              <a:solidFill>
                <a:schemeClr val="tx1"/>
              </a:solidFill>
              <a:effectLst>
                <a:glow rad="101600">
                  <a:srgbClr val="7030A0">
                    <a:alpha val="60000"/>
                  </a:srgbClr>
                </a:glow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899591" y="4772802"/>
            <a:ext cx="824440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dirty="0">
                <a:solidFill>
                  <a:srgbClr val="C00000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Каллиграфия</a:t>
            </a:r>
            <a:r>
              <a:rPr lang="ru-RU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– искусство </a:t>
            </a:r>
            <a:r>
              <a:rPr lang="ru-RU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красивого написания букв и </a:t>
            </a:r>
            <a:r>
              <a:rPr lang="ru-RU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слов.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2286000" y="279805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defRPr/>
            </a:pPr>
            <a:endParaRPr lang="ru-RU" b="1" dirty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105118" y="5013177"/>
            <a:ext cx="9144000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b="1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Мусульмане </a:t>
            </a:r>
            <a:r>
              <a:rPr lang="ru-RU" b="1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следовали словам Мухаммада: </a:t>
            </a:r>
            <a:r>
              <a:rPr lang="ru-RU" sz="2000" b="1" i="1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</a:t>
            </a:r>
            <a:r>
              <a:rPr lang="ru-RU" sz="2000" b="1" i="1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Письмо – половина знания</a:t>
            </a:r>
            <a:r>
              <a:rPr lang="ru-RU" sz="2000" b="1" i="1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»</a:t>
            </a:r>
            <a:r>
              <a:rPr lang="ru-RU" sz="2000" b="1" dirty="0" smtClean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.</a:t>
            </a:r>
            <a:r>
              <a:rPr lang="ru-RU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Приверженцы ислама считают, что каллиграфия служит </a:t>
            </a:r>
          </a:p>
          <a:p>
            <a:pPr algn="ctr">
              <a:defRPr/>
            </a:pPr>
            <a:r>
              <a:rPr lang="ru-RU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показателем образованности и духовного развития человека.</a:t>
            </a:r>
          </a:p>
          <a:p>
            <a:pPr algn="ctr">
              <a:defRPr/>
            </a:pPr>
            <a:r>
              <a:rPr lang="ru-RU" sz="2400" i="1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«Красота человека – в красоте его письма»</a:t>
            </a:r>
            <a:r>
              <a:rPr lang="ru-RU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 </a:t>
            </a:r>
          </a:p>
          <a:p>
            <a:pPr algn="ctr">
              <a:defRPr/>
            </a:pPr>
            <a:r>
              <a:rPr lang="ru-RU" dirty="0">
                <a:solidFill>
                  <a:schemeClr val="bg1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- говорят они. </a:t>
            </a:r>
          </a:p>
          <a:p>
            <a:pPr>
              <a:defRPr/>
            </a:pPr>
            <a:endParaRPr lang="ru-RU" b="1" dirty="0">
              <a:solidFill>
                <a:schemeClr val="bg1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957392"/>
          </a:xfrm>
          <a:prstGeom prst="rect">
            <a:avLst/>
          </a:prstGeo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2932" y="0"/>
            <a:ext cx="6181068" cy="432048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0" t="-1562" r="3921" b="-1562"/>
          <a:stretch/>
        </p:blipFill>
        <p:spPr>
          <a:xfrm>
            <a:off x="-26852" y="3371057"/>
            <a:ext cx="6300192" cy="3619576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45769" y="4203607"/>
            <a:ext cx="2280221" cy="195447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683" y="325934"/>
            <a:ext cx="2719189" cy="2719189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3" name="Святая Россия и мусульманство.MP4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 cstate="print"/>
          <a:stretch>
            <a:fillRect/>
          </a:stretch>
        </p:blipFill>
        <p:spPr>
          <a:xfrm>
            <a:off x="413792" y="310729"/>
            <a:ext cx="8316415" cy="62365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3440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94615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4704"/>
            <a:ext cx="9144000" cy="5733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68278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400" b="3258"/>
          <a:stretch/>
        </p:blipFill>
        <p:spPr>
          <a:xfrm>
            <a:off x="9073" y="0"/>
            <a:ext cx="9180512" cy="6858000"/>
          </a:xfrm>
          <a:prstGeom prst="rect">
            <a:avLst/>
          </a:prstGeom>
        </p:spPr>
      </p:pic>
      <p:pic>
        <p:nvPicPr>
          <p:cNvPr id="5" name="мусульманская молитв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419600" y="3276600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2259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8244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79" y="-24857"/>
            <a:ext cx="9153014" cy="6845378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67545" y="116632"/>
            <a:ext cx="8280920" cy="67403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6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</a:t>
            </a:r>
            <a:r>
              <a:rPr lang="ru-RU" sz="72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ема урока:</a:t>
            </a:r>
          </a:p>
          <a:p>
            <a:r>
              <a:rPr lang="ar-AE" sz="7200" b="1" dirty="0"/>
              <a:t>موضوع </a:t>
            </a:r>
            <a:r>
              <a:rPr lang="ar-AE" sz="7200" b="1" dirty="0" smtClean="0"/>
              <a:t>الدرس</a:t>
            </a:r>
            <a:r>
              <a:rPr lang="ru-RU" sz="7200" b="1" dirty="0" smtClean="0"/>
              <a:t>:</a:t>
            </a:r>
            <a:endParaRPr lang="ru-RU" sz="7200" b="1" dirty="0" smtClean="0">
              <a:solidFill>
                <a:srgbClr val="002060"/>
              </a:solidFill>
              <a:latin typeface="Franklin Gothic Heavy" panose="020B0903020102020204" pitchFamily="34" charset="0"/>
              <a:cs typeface="Times New Roman" panose="02020603050405020304" pitchFamily="18" charset="0"/>
            </a:endParaRPr>
          </a:p>
          <a:p>
            <a:r>
              <a:rPr lang="ru-RU" sz="7200" dirty="0" smtClean="0">
                <a:solidFill>
                  <a:srgbClr val="002060"/>
                </a:solidFill>
                <a:latin typeface="Franklin Gothic Heavy" panose="020B0903020102020204" pitchFamily="34" charset="0"/>
                <a:cs typeface="Times New Roman" panose="02020603050405020304" pitchFamily="18" charset="0"/>
              </a:rPr>
              <a:t>«Ислам </a:t>
            </a:r>
            <a:r>
              <a:rPr lang="ru-RU" sz="7200" dirty="0">
                <a:solidFill>
                  <a:srgbClr val="002060"/>
                </a:solidFill>
                <a:latin typeface="Franklin Gothic Heavy" panose="020B0903020102020204" pitchFamily="34" charset="0"/>
                <a:cs typeface="Times New Roman" panose="02020603050405020304" pitchFamily="18" charset="0"/>
              </a:rPr>
              <a:t>и </a:t>
            </a:r>
            <a:endParaRPr lang="ru-RU" sz="7200" dirty="0" smtClean="0">
              <a:solidFill>
                <a:srgbClr val="002060"/>
              </a:solidFill>
              <a:latin typeface="Franklin Gothic Heavy" panose="020B0903020102020204" pitchFamily="34" charset="0"/>
              <a:cs typeface="Times New Roman" panose="02020603050405020304" pitchFamily="18" charset="0"/>
            </a:endParaRPr>
          </a:p>
          <a:p>
            <a:r>
              <a:rPr lang="ru-RU" sz="7200" dirty="0" smtClean="0">
                <a:solidFill>
                  <a:srgbClr val="002060"/>
                </a:solidFill>
                <a:latin typeface="Franklin Gothic Heavy" panose="020B0903020102020204" pitchFamily="34" charset="0"/>
                <a:cs typeface="Times New Roman" panose="02020603050405020304" pitchFamily="18" charset="0"/>
              </a:rPr>
              <a:t>культура </a:t>
            </a:r>
          </a:p>
          <a:p>
            <a:r>
              <a:rPr lang="ru-RU" sz="7200" dirty="0" smtClean="0">
                <a:solidFill>
                  <a:srgbClr val="002060"/>
                </a:solidFill>
                <a:latin typeface="Franklin Gothic Heavy" panose="020B0903020102020204" pitchFamily="34" charset="0"/>
                <a:cs typeface="Times New Roman" panose="02020603050405020304" pitchFamily="18" charset="0"/>
              </a:rPr>
              <a:t>Ислама»</a:t>
            </a:r>
            <a:endParaRPr lang="ru-RU" sz="7200" dirty="0">
              <a:solidFill>
                <a:srgbClr val="002060"/>
              </a:solidFill>
              <a:latin typeface="Franklin Gothic Heavy" panose="020B0903020102020204" pitchFamily="34" charset="0"/>
              <a:cs typeface="Times New Roman" panose="02020603050405020304" pitchFamily="18" charset="0"/>
            </a:endParaRPr>
          </a:p>
          <a:p>
            <a:r>
              <a:rPr lang="ar-AE" sz="7200" b="1" dirty="0" smtClean="0">
                <a:latin typeface="Franklin Gothic Heavy" panose="020B0903020102020204" pitchFamily="34" charset="0"/>
                <a:cs typeface="Times New Roman" panose="02020603050405020304" pitchFamily="18" charset="0"/>
              </a:rPr>
              <a:t>الإسلام </a:t>
            </a:r>
            <a:r>
              <a:rPr lang="ar-AE" sz="7200" b="1" dirty="0">
                <a:latin typeface="Franklin Gothic Heavy" panose="020B0903020102020204" pitchFamily="34" charset="0"/>
                <a:cs typeface="Times New Roman" panose="02020603050405020304" pitchFamily="18" charset="0"/>
              </a:rPr>
              <a:t>والثقافة </a:t>
            </a:r>
            <a:r>
              <a:rPr lang="ar-AE" sz="7200" b="1" dirty="0" smtClean="0">
                <a:latin typeface="Franklin Gothic Heavy" panose="020B0903020102020204" pitchFamily="34" charset="0"/>
                <a:cs typeface="Times New Roman" panose="02020603050405020304" pitchFamily="18" charset="0"/>
              </a:rPr>
              <a:t>الإسلامية</a:t>
            </a:r>
            <a:endParaRPr lang="ru-RU" sz="7200" b="1" dirty="0">
              <a:solidFill>
                <a:srgbClr val="0070C0"/>
              </a:solidFill>
              <a:latin typeface="Franklin Gothic Heavy" panose="020B09030201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8" y="116632"/>
            <a:ext cx="1584177" cy="144016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pic>
        <p:nvPicPr>
          <p:cNvPr id="11" name="Picture 4" descr="ислам"/>
          <p:cNvPicPr>
            <a:picLocks noChangeAspect="1" noChangeArrowheads="1"/>
          </p:cNvPicPr>
          <p:nvPr/>
        </p:nvPicPr>
        <p:blipFill>
          <a:blip r:embed="rId3" cstate="print">
            <a:lum contrast="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861"/>
          <a:stretch>
            <a:fillRect/>
          </a:stretch>
        </p:blipFill>
        <p:spPr bwMode="auto">
          <a:xfrm>
            <a:off x="1201886" y="2433479"/>
            <a:ext cx="6668219" cy="4392355"/>
          </a:xfrm>
          <a:prstGeom prst="rect">
            <a:avLst/>
          </a:prstGeom>
          <a:ln w="9525">
            <a:solidFill>
              <a:srgbClr val="000000"/>
            </a:solidFill>
            <a:miter lim="800000"/>
            <a:headEnd/>
            <a:tailEnd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2123728" y="851341"/>
            <a:ext cx="48245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ru-RU" altLang="ru-RU" b="1" dirty="0"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Ислам возник в </a:t>
            </a:r>
            <a:r>
              <a:rPr lang="en-US" altLang="ru-RU" b="1" dirty="0"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VII</a:t>
            </a:r>
            <a:r>
              <a:rPr lang="ru-RU" altLang="ru-RU" b="1" dirty="0"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ru-RU" b="1" dirty="0" smtClean="0"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веке на</a:t>
            </a:r>
            <a:endParaRPr lang="ru-RU" altLang="ru-RU" b="1" dirty="0">
              <a:solidFill>
                <a:srgbClr val="FFFF00"/>
              </a:solidFill>
              <a:effectLst>
                <a:glow rad="101600">
                  <a:schemeClr val="tx1">
                    <a:alpha val="60000"/>
                  </a:schemeClr>
                </a:glow>
              </a:effectLst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pPr algn="ctr">
              <a:defRPr/>
            </a:pPr>
            <a:r>
              <a:rPr lang="ru-RU" altLang="ru-RU" b="1" dirty="0" smtClean="0"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altLang="ru-RU" b="1" dirty="0">
                <a:solidFill>
                  <a:srgbClr val="FFFF00"/>
                </a:solidFill>
                <a:effectLst>
                  <a:glow rad="101600">
                    <a:schemeClr val="tx1">
                      <a:alpha val="60000"/>
                    </a:schemeClr>
                  </a:glow>
                </a:effectLst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Аравийском полуострове.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1617594" y="1497672"/>
            <a:ext cx="5978742" cy="8402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90000"/>
              </a:lnSpc>
              <a:defRPr/>
            </a:pPr>
            <a:r>
              <a:rPr lang="ru-RU" b="1" i="1" kern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ИСЛАМ </a:t>
            </a:r>
            <a:r>
              <a:rPr lang="ru-RU" kern="0" dirty="0">
                <a:solidFill>
                  <a:prstClr val="black"/>
                </a:solidFill>
              </a:rPr>
              <a:t>—</a:t>
            </a:r>
            <a:r>
              <a:rPr lang="ru-RU" b="1" i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учение Мухаммеда о смирении перед единым богом Аллахом. </a:t>
            </a:r>
          </a:p>
          <a:p>
            <a:pPr algn="ctr">
              <a:lnSpc>
                <a:spcPct val="90000"/>
              </a:lnSpc>
              <a:defRPr/>
            </a:pPr>
            <a:r>
              <a:rPr lang="ru-RU" b="1" i="1" kern="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Приверженцы ислама </a:t>
            </a:r>
            <a:r>
              <a:rPr lang="ru-RU" kern="0" dirty="0">
                <a:solidFill>
                  <a:prstClr val="black"/>
                </a:solidFill>
              </a:rPr>
              <a:t>—</a:t>
            </a:r>
            <a:r>
              <a:rPr lang="ru-RU" b="1" i="1" kern="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МУСУЛЬМАНЕ</a:t>
            </a:r>
            <a:endParaRPr lang="ru-RU" b="1" i="1" kern="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mph" presetSubtype="0" fill="remove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6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animClr clrSpc="rgb" dir="cw">
                                      <p:cBhvr>
                                        <p:cTn id="7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bg1"/>
                                      </p:to>
                                    </p:animClr>
                                    <p:set>
                                      <p:cBhvr>
                                        <p:cTn id="8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9" dur="250" autoRev="1" fill="remove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10497"/>
            <a:ext cx="9144000" cy="6857999"/>
          </a:xfrm>
          <a:prstGeom prst="rect">
            <a:avLst/>
          </a:prstGeom>
        </p:spPr>
      </p:pic>
      <p:pic>
        <p:nvPicPr>
          <p:cNvPr id="8" name="Picture 5">
            <a:hlinkClick r:id="" action="ppaction://noaction"/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5926"/>
          <a:stretch>
            <a:fillRect/>
          </a:stretch>
        </p:blipFill>
        <p:spPr bwMode="auto">
          <a:xfrm>
            <a:off x="179512" y="-171400"/>
            <a:ext cx="1908175" cy="172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619672" y="179249"/>
            <a:ext cx="7200800" cy="40811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indent="-274320" algn="ctr">
              <a:lnSpc>
                <a:spcPct val="80000"/>
              </a:lnSpc>
              <a:buClr>
                <a:schemeClr val="accent3"/>
              </a:buClr>
              <a:defRPr/>
            </a:pPr>
            <a:r>
              <a:rPr lang="ru-RU" sz="36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Страны</a:t>
            </a:r>
            <a:r>
              <a:rPr lang="ru-RU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</a:p>
          <a:p>
            <a:pPr marL="274320" indent="-274320">
              <a:lnSpc>
                <a:spcPct val="80000"/>
              </a:lnSpc>
              <a:buClr>
                <a:schemeClr val="accent3"/>
              </a:buClr>
              <a:defRPr/>
            </a:pPr>
            <a:r>
              <a:rPr lang="ru-RU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Индонезия, Индия, Иран, Ирак, Турция, Египет, Китай, Марокко, Алжир, Судан, Афганистан, Узбекистан, Саудовская Аравия, Сирия.</a:t>
            </a:r>
          </a:p>
          <a:p>
            <a:pPr marL="274320" indent="-274320">
              <a:lnSpc>
                <a:spcPct val="80000"/>
              </a:lnSpc>
              <a:buClr>
                <a:schemeClr val="accent3"/>
              </a:buClr>
              <a:defRPr/>
            </a:pPr>
            <a:endParaRPr lang="ru-RU" sz="3600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4320" indent="-274320">
              <a:lnSpc>
                <a:spcPct val="80000"/>
              </a:lnSpc>
              <a:buClr>
                <a:schemeClr val="accent3"/>
              </a:buClr>
              <a:defRPr/>
            </a:pPr>
            <a:endParaRPr lang="ru-RU" sz="3600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4320" indent="-274320">
              <a:lnSpc>
                <a:spcPct val="80000"/>
              </a:lnSpc>
              <a:buClr>
                <a:schemeClr val="accent3"/>
              </a:buClr>
              <a:defRPr/>
            </a:pPr>
            <a:r>
              <a:rPr lang="ru-RU" sz="3600" b="1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3600" b="1" dirty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251519" y="2718036"/>
            <a:ext cx="8802489" cy="228370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74320" indent="-274320">
              <a:lnSpc>
                <a:spcPct val="80000"/>
              </a:lnSpc>
              <a:buClr>
                <a:schemeClr val="accent3"/>
              </a:buClr>
              <a:defRPr/>
            </a:pPr>
            <a:endParaRPr lang="ru-RU" b="1" dirty="0" smtClean="0"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4320" indent="-274320">
              <a:lnSpc>
                <a:spcPct val="80000"/>
              </a:lnSpc>
              <a:buClr>
                <a:schemeClr val="accent3"/>
              </a:buClr>
              <a:defRPr/>
            </a:pPr>
            <a:r>
              <a:rPr lang="ru-RU" sz="3200" b="1" u="sng" dirty="0" smtClean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Российская  </a:t>
            </a:r>
            <a:r>
              <a:rPr lang="ru-RU" sz="3200" b="1" u="sng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Федерация</a:t>
            </a:r>
            <a:r>
              <a:rPr lang="ru-RU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в Ингушетии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(98 %), </a:t>
            </a:r>
            <a:r>
              <a:rPr lang="ru-RU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Чечне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(96 </a:t>
            </a:r>
            <a:r>
              <a:rPr lang="ru-RU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%), в Дагестане 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(94 %), в </a:t>
            </a:r>
            <a:r>
              <a:rPr lang="ru-RU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Кабардино-Балкарии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(70 %), в </a:t>
            </a:r>
            <a:r>
              <a:rPr lang="ru-RU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Карачаево-Черкесии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(54,6 %), в </a:t>
            </a:r>
            <a:r>
              <a:rPr lang="ru-RU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Башкортостане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(54,5 %), в </a:t>
            </a:r>
            <a:r>
              <a:rPr lang="ru-RU" sz="3200" b="1" dirty="0"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Татарстане</a:t>
            </a:r>
            <a:r>
              <a:rPr lang="ru-RU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(54 %).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wallpapersfun.com/wp-content/uploads/2017/10/Beautiful-Mosque-Islamic-Art-HD-Wallpapers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1620" y="5396"/>
            <a:ext cx="9155620" cy="69573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843808" y="430772"/>
            <a:ext cx="5672733" cy="396044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2699792" y="4365104"/>
            <a:ext cx="6444208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Столпы Ислама - это фундамент, на котором построена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религия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Ислам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имеет пять опор - </a:t>
            </a:r>
            <a:r>
              <a:rPr lang="ru-RU" sz="2800" b="1" dirty="0" smtClean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пять </a:t>
            </a:r>
            <a:r>
              <a:rPr lang="ru-RU" sz="2800" b="1" dirty="0">
                <a:solidFill>
                  <a:schemeClr val="accent2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столпов</a:t>
            </a:r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Рисунок 12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710654" y="497722"/>
            <a:ext cx="2433346" cy="3356992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013" y="154784"/>
            <a:ext cx="6474698" cy="3889256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22648" y="3918492"/>
            <a:ext cx="476854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Пленный Шамиль представляется князю </a:t>
            </a:r>
          </a:p>
          <a:p>
            <a:pPr algn="ctr"/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А. И. Барятинскому. 1859 г. Художник 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Теодор </a:t>
            </a:r>
            <a:r>
              <a:rPr lang="ru-RU" sz="1600" b="1" dirty="0" err="1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Горшельт</a:t>
            </a:r>
            <a:r>
              <a:rPr lang="ru-RU" sz="16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6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1865г.</a:t>
            </a:r>
            <a:endParaRPr lang="ru-RU" sz="16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868716" y="0"/>
            <a:ext cx="226380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Имам Шамиль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1512" y="4310206"/>
            <a:ext cx="4392488" cy="2541358"/>
          </a:xfrm>
          <a:prstGeom prst="rect">
            <a:avLst/>
          </a:prstGeom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76" y="4749489"/>
            <a:ext cx="2016224" cy="2128054"/>
          </a:xfrm>
          <a:prstGeom prst="rect">
            <a:avLst/>
          </a:prstGeom>
        </p:spPr>
      </p:pic>
      <p:sp>
        <p:nvSpPr>
          <p:cNvPr id="17" name="Прямоугольник 16"/>
          <p:cNvSpPr/>
          <p:nvPr/>
        </p:nvSpPr>
        <p:spPr>
          <a:xfrm rot="10800000" flipV="1">
            <a:off x="2118531" y="4380112"/>
            <a:ext cx="2672657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000" b="1" dirty="0" smtClean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20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Башня Шамиля</a:t>
            </a:r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» </a:t>
            </a:r>
          </a:p>
          <a:p>
            <a:pPr algn="ctr"/>
            <a:r>
              <a:rPr lang="ru-RU" sz="2000" b="1" dirty="0" smtClean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Льгов. </a:t>
            </a:r>
            <a:endParaRPr lang="ru-RU" sz="20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:fad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1549</TotalTime>
  <Words>564</Words>
  <Application>Microsoft Office PowerPoint</Application>
  <PresentationFormat>Экран (4:3)</PresentationFormat>
  <Paragraphs>88</Paragraphs>
  <Slides>23</Slides>
  <Notes>3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30" baseType="lpstr">
      <vt:lpstr>Arial Unicode MS</vt:lpstr>
      <vt:lpstr>Arial</vt:lpstr>
      <vt:lpstr>Calibri</vt:lpstr>
      <vt:lpstr>Franklin Gothic Heavy</vt:lpstr>
      <vt:lpstr>Tahoma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RePack by SPecialiST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Kalgina</dc:creator>
  <cp:lastModifiedBy>ifb</cp:lastModifiedBy>
  <cp:revision>124</cp:revision>
  <dcterms:created xsi:type="dcterms:W3CDTF">2016-03-07T15:06:55Z</dcterms:created>
  <dcterms:modified xsi:type="dcterms:W3CDTF">2019-02-27T19:59:15Z</dcterms:modified>
</cp:coreProperties>
</file>