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69" r:id="rId1"/>
  </p:sldMasterIdLst>
  <p:sldIdLst>
    <p:sldId id="256" r:id="rId2"/>
    <p:sldId id="257" r:id="rId3"/>
    <p:sldId id="258" r:id="rId4"/>
    <p:sldId id="259" r:id="rId5"/>
    <p:sldId id="260" r:id="rId6"/>
    <p:sldId id="262" r:id="rId7"/>
    <p:sldId id="261" r:id="rId8"/>
    <p:sldId id="26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021" autoAdjust="0"/>
    <p:restoredTop sz="94660"/>
  </p:normalViewPr>
  <p:slideViewPr>
    <p:cSldViewPr snapToGrid="0" showGuides="1">
      <p:cViewPr varScale="1">
        <p:scale>
          <a:sx n="71" d="100"/>
          <a:sy n="71" d="100"/>
        </p:scale>
        <p:origin x="7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 anchor="t"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8ABE3C1-DBE1-495D-B57B-2849774B866A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6"/>
          <p:cNvSpPr/>
          <p:nvPr/>
        </p:nvSpPr>
        <p:spPr bwMode="auto">
          <a:xfrm>
            <a:off x="0" y="4323810"/>
            <a:ext cx="1744652" cy="778589"/>
          </a:xfrm>
          <a:custGeom>
            <a:avLst/>
            <a:gdLst/>
            <a:ahLst/>
            <a:cxnLst/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4529540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79874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EB90BD-B6CE-46B7-997F-7313B992CCDC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3570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B9D11F-B188-461D-B23F-39381795C052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5102599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6D8D9-55A2-4063-B0F3-121F44549695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118124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1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7" name="TextBox 16"/>
          <p:cNvSpPr txBox="1"/>
          <p:nvPr/>
        </p:nvSpPr>
        <p:spPr>
          <a:xfrm>
            <a:off x="2467652" y="648005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11114852" y="290530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/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896686607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vert="horz" lIns="91440" tIns="45720" rIns="91440" bIns="45720" rtlCol="0" anchor="t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6E9DEC-419B-4CC5-A080-3B06BD5A8291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66001814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A3F48C-C7C6-4055-9F49-3777875E72AE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80366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78E61D-D431-422C-9764-11DAFE33AB63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482769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DE42F4-6EEF-4EF7-8ED4-2208F0F89A08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8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581273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0578ACC-22D6-47C1-A373-4FD133E34F3C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31781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3244139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8902346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E5A6C69-6797-4E8A-BF37-F2C3751466E9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0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20318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2014A1-A632-4878-A0D3-F52BA7563730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12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13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531812" y="787782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13752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99F462-093F-4566-844B-4C71F2739DA5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2433237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24A7AC-904D-4781-85BA-7D10C17ED021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7061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331444B-B92B-4E27-8C94-BB93EAF5CB18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71437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138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3EFA5E-FA76-400D-B3DC-F0BA90E6D107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reeform 11"/>
          <p:cNvSpPr/>
          <p:nvPr/>
        </p:nvSpPr>
        <p:spPr bwMode="auto">
          <a:xfrm flipV="1">
            <a:off x="-4189" y="4911725"/>
            <a:ext cx="1588527" cy="507297"/>
          </a:xfrm>
          <a:custGeom>
            <a:avLst/>
            <a:gdLst/>
            <a:ahLst/>
            <a:cxnLst/>
            <a:rect l="l" t="t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31812" y="4983087"/>
            <a:ext cx="779767" cy="365125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44169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Group 22"/>
          <p:cNvGrpSpPr/>
          <p:nvPr/>
        </p:nvGrpSpPr>
        <p:grpSpPr>
          <a:xfrm>
            <a:off x="1" y="228600"/>
            <a:ext cx="2851516" cy="6638628"/>
            <a:chOff x="2487613" y="285750"/>
            <a:chExt cx="2428875" cy="5654676"/>
          </a:xfrm>
        </p:grpSpPr>
        <p:sp>
          <p:nvSpPr>
            <p:cNvPr id="24" name="Freeform 11"/>
            <p:cNvSpPr/>
            <p:nvPr/>
          </p:nvSpPr>
          <p:spPr bwMode="auto">
            <a:xfrm>
              <a:off x="2487613" y="2284413"/>
              <a:ext cx="85725" cy="533400"/>
            </a:xfrm>
            <a:custGeom>
              <a:avLst/>
              <a:gdLst/>
              <a:ahLst/>
              <a:cxnLst/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5" name="Freeform 12"/>
            <p:cNvSpPr/>
            <p:nvPr/>
          </p:nvSpPr>
          <p:spPr bwMode="auto">
            <a:xfrm>
              <a:off x="2597151" y="2779713"/>
              <a:ext cx="550863" cy="1978025"/>
            </a:xfrm>
            <a:custGeom>
              <a:avLst/>
              <a:gdLst/>
              <a:ahLst/>
              <a:cxnLst/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6" name="Freeform 13"/>
            <p:cNvSpPr/>
            <p:nvPr/>
          </p:nvSpPr>
          <p:spPr bwMode="auto">
            <a:xfrm>
              <a:off x="3175001" y="4730750"/>
              <a:ext cx="519113" cy="1209675"/>
            </a:xfrm>
            <a:custGeom>
              <a:avLst/>
              <a:gdLst/>
              <a:ahLst/>
              <a:cxnLst/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7" name="Freeform 14"/>
            <p:cNvSpPr/>
            <p:nvPr/>
          </p:nvSpPr>
          <p:spPr bwMode="auto">
            <a:xfrm>
              <a:off x="3305176" y="5630863"/>
              <a:ext cx="146050" cy="309563"/>
            </a:xfrm>
            <a:custGeom>
              <a:avLst/>
              <a:gdLst/>
              <a:ahLst/>
              <a:cxnLst/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8" name="Freeform 15"/>
            <p:cNvSpPr/>
            <p:nvPr/>
          </p:nvSpPr>
          <p:spPr bwMode="auto">
            <a:xfrm>
              <a:off x="2573338" y="2817813"/>
              <a:ext cx="700088" cy="2835275"/>
            </a:xfrm>
            <a:custGeom>
              <a:avLst/>
              <a:gdLst/>
              <a:ahLst/>
              <a:cxnLst/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29" name="Freeform 16"/>
            <p:cNvSpPr/>
            <p:nvPr/>
          </p:nvSpPr>
          <p:spPr bwMode="auto">
            <a:xfrm>
              <a:off x="2506663" y="285750"/>
              <a:ext cx="90488" cy="2493963"/>
            </a:xfrm>
            <a:custGeom>
              <a:avLst/>
              <a:gdLst/>
              <a:ahLst/>
              <a:cxnLst/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0" name="Freeform 17"/>
            <p:cNvSpPr/>
            <p:nvPr/>
          </p:nvSpPr>
          <p:spPr bwMode="auto">
            <a:xfrm>
              <a:off x="2554288" y="2598738"/>
              <a:ext cx="66675" cy="420688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1" name="Freeform 18"/>
            <p:cNvSpPr/>
            <p:nvPr/>
          </p:nvSpPr>
          <p:spPr bwMode="auto">
            <a:xfrm>
              <a:off x="3143251" y="4757738"/>
              <a:ext cx="161925" cy="873125"/>
            </a:xfrm>
            <a:custGeom>
              <a:avLst/>
              <a:gdLst/>
              <a:ahLst/>
              <a:cxnLst/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2" name="Freeform 19"/>
            <p:cNvSpPr/>
            <p:nvPr/>
          </p:nvSpPr>
          <p:spPr bwMode="auto">
            <a:xfrm>
              <a:off x="3148013" y="1282700"/>
              <a:ext cx="1768475" cy="3448050"/>
            </a:xfrm>
            <a:custGeom>
              <a:avLst/>
              <a:gdLst/>
              <a:ahLst/>
              <a:cxnLst/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3" name="Freeform 20"/>
            <p:cNvSpPr/>
            <p:nvPr/>
          </p:nvSpPr>
          <p:spPr bwMode="auto">
            <a:xfrm>
              <a:off x="3273426" y="5653088"/>
              <a:ext cx="138113" cy="287338"/>
            </a:xfrm>
            <a:custGeom>
              <a:avLst/>
              <a:gdLst/>
              <a:ahLst/>
              <a:cxnLst/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4" name="Freeform 21"/>
            <p:cNvSpPr/>
            <p:nvPr/>
          </p:nvSpPr>
          <p:spPr bwMode="auto">
            <a:xfrm>
              <a:off x="3143251" y="4656138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  <p:sp>
          <p:nvSpPr>
            <p:cNvPr id="35" name="Freeform 22"/>
            <p:cNvSpPr/>
            <p:nvPr/>
          </p:nvSpPr>
          <p:spPr bwMode="auto">
            <a:xfrm>
              <a:off x="3211513" y="5410200"/>
              <a:ext cx="203200" cy="530225"/>
            </a:xfrm>
            <a:custGeom>
              <a:avLst/>
              <a:gdLst/>
              <a:ahLst/>
              <a:cxnLst/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</p:spPr>
        </p:sp>
      </p:grpSp>
      <p:grpSp>
        <p:nvGrpSpPr>
          <p:cNvPr id="10" name="Group 9"/>
          <p:cNvGrpSpPr/>
          <p:nvPr/>
        </p:nvGrpSpPr>
        <p:grpSpPr>
          <a:xfrm>
            <a:off x="27221" y="-786"/>
            <a:ext cx="2356674" cy="6854039"/>
            <a:chOff x="6627813" y="194833"/>
            <a:chExt cx="1952625" cy="5678918"/>
          </a:xfrm>
        </p:grpSpPr>
        <p:sp>
          <p:nvSpPr>
            <p:cNvPr id="11" name="Freeform 27"/>
            <p:cNvSpPr/>
            <p:nvPr/>
          </p:nvSpPr>
          <p:spPr bwMode="auto">
            <a:xfrm>
              <a:off x="6627813" y="194833"/>
              <a:ext cx="409575" cy="3646488"/>
            </a:xfrm>
            <a:custGeom>
              <a:avLst/>
              <a:gdLst/>
              <a:ahLst/>
              <a:cxnLst/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2" name="Freeform 28"/>
            <p:cNvSpPr/>
            <p:nvPr/>
          </p:nvSpPr>
          <p:spPr bwMode="auto">
            <a:xfrm>
              <a:off x="7061201" y="3771900"/>
              <a:ext cx="350838" cy="1309688"/>
            </a:xfrm>
            <a:custGeom>
              <a:avLst/>
              <a:gdLst/>
              <a:ahLst/>
              <a:cxnLst/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3" name="Freeform 29"/>
            <p:cNvSpPr/>
            <p:nvPr/>
          </p:nvSpPr>
          <p:spPr bwMode="auto">
            <a:xfrm>
              <a:off x="7439026" y="5053013"/>
              <a:ext cx="357188" cy="820738"/>
            </a:xfrm>
            <a:custGeom>
              <a:avLst/>
              <a:gdLst/>
              <a:ahLst/>
              <a:cxnLst/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4" name="Freeform 30"/>
            <p:cNvSpPr/>
            <p:nvPr/>
          </p:nvSpPr>
          <p:spPr bwMode="auto">
            <a:xfrm>
              <a:off x="7037388" y="3811588"/>
              <a:ext cx="457200" cy="1852613"/>
            </a:xfrm>
            <a:custGeom>
              <a:avLst/>
              <a:gdLst/>
              <a:ahLst/>
              <a:cxnLst/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5" name="Freeform 31"/>
            <p:cNvSpPr/>
            <p:nvPr/>
          </p:nvSpPr>
          <p:spPr bwMode="auto">
            <a:xfrm>
              <a:off x="6992938" y="1263650"/>
              <a:ext cx="144463" cy="2508250"/>
            </a:xfrm>
            <a:custGeom>
              <a:avLst/>
              <a:gdLst/>
              <a:ahLst/>
              <a:cxnLst/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6" name="Freeform 32"/>
            <p:cNvSpPr/>
            <p:nvPr/>
          </p:nvSpPr>
          <p:spPr bwMode="auto">
            <a:xfrm>
              <a:off x="7526338" y="5640388"/>
              <a:ext cx="111125" cy="233363"/>
            </a:xfrm>
            <a:custGeom>
              <a:avLst/>
              <a:gdLst/>
              <a:ahLst/>
              <a:cxnLst/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7" name="Freeform 33"/>
            <p:cNvSpPr/>
            <p:nvPr/>
          </p:nvSpPr>
          <p:spPr bwMode="auto">
            <a:xfrm>
              <a:off x="7021513" y="3598863"/>
              <a:ext cx="68263" cy="423863"/>
            </a:xfrm>
            <a:custGeom>
              <a:avLst/>
              <a:gdLst/>
              <a:ahLst/>
              <a:cxnLst/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8" name="Freeform 34"/>
            <p:cNvSpPr/>
            <p:nvPr/>
          </p:nvSpPr>
          <p:spPr bwMode="auto">
            <a:xfrm>
              <a:off x="7412038" y="2801938"/>
              <a:ext cx="1168400" cy="2251075"/>
            </a:xfrm>
            <a:custGeom>
              <a:avLst/>
              <a:gdLst/>
              <a:ahLst/>
              <a:cxnLst/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19" name="Freeform 35"/>
            <p:cNvSpPr/>
            <p:nvPr/>
          </p:nvSpPr>
          <p:spPr bwMode="auto">
            <a:xfrm>
              <a:off x="7494588" y="5664200"/>
              <a:ext cx="100013" cy="209550"/>
            </a:xfrm>
            <a:custGeom>
              <a:avLst/>
              <a:gdLst/>
              <a:ahLst/>
              <a:cxnLst/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0" name="Freeform 36"/>
            <p:cNvSpPr/>
            <p:nvPr/>
          </p:nvSpPr>
          <p:spPr bwMode="auto">
            <a:xfrm>
              <a:off x="7412038" y="5081588"/>
              <a:ext cx="114300" cy="558800"/>
            </a:xfrm>
            <a:custGeom>
              <a:avLst/>
              <a:gdLst/>
              <a:ahLst/>
              <a:cxnLst/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1" name="Freeform 37"/>
            <p:cNvSpPr/>
            <p:nvPr/>
          </p:nvSpPr>
          <p:spPr bwMode="auto">
            <a:xfrm>
              <a:off x="7412038" y="4978400"/>
              <a:ext cx="31750" cy="188913"/>
            </a:xfrm>
            <a:custGeom>
              <a:avLst/>
              <a:gdLst/>
              <a:ahLst/>
              <a:cxnLst/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  <p:sp>
          <p:nvSpPr>
            <p:cNvPr id="22" name="Freeform 38"/>
            <p:cNvSpPr/>
            <p:nvPr/>
          </p:nvSpPr>
          <p:spPr bwMode="auto">
            <a:xfrm>
              <a:off x="7439026" y="5434013"/>
              <a:ext cx="174625" cy="439738"/>
            </a:xfrm>
            <a:custGeom>
              <a:avLst/>
              <a:gdLst/>
              <a:ahLst/>
              <a:cxnLst/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</p:sp>
      </p:grpSp>
      <p:sp>
        <p:nvSpPr>
          <p:cNvPr id="7" name="Rectangle 6"/>
          <p:cNvSpPr/>
          <p:nvPr/>
        </p:nvSpPr>
        <p:spPr>
          <a:xfrm>
            <a:off x="0" y="0"/>
            <a:ext cx="182880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592924" y="624110"/>
            <a:ext cx="8911687" cy="128089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2133600"/>
            <a:ext cx="8915400" cy="38862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2" y="6130437"/>
            <a:ext cx="1146283" cy="370396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D6E9DEC-419B-4CC5-A080-3B06BD5A8291}" type="datetimeFigureOut">
              <a:rPr lang="en-US" smtClean="0"/>
              <a:t>3/8/2021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2" y="6135808"/>
            <a:ext cx="761999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2" y="787782"/>
            <a:ext cx="77976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00">
                <a:solidFill>
                  <a:srgbClr val="FEFFFF"/>
                </a:solidFill>
              </a:defRPr>
            </a:lvl1pPr>
          </a:lstStyle>
          <a:p>
            <a:fld id="{6D22F896-40B5-4ADD-8801-0D06FADFA09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47780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  <p:sldLayoutId id="2147483678" r:id="rId9"/>
    <p:sldLayoutId id="2147483679" r:id="rId10"/>
    <p:sldLayoutId id="2147483680" r:id="rId11"/>
    <p:sldLayoutId id="2147483681" r:id="rId12"/>
    <p:sldLayoutId id="2147483682" r:id="rId13"/>
    <p:sldLayoutId id="2147483683" r:id="rId14"/>
    <p:sldLayoutId id="2147483684" r:id="rId15"/>
    <p:sldLayoutId id="2147483685" r:id="rId16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s://infourok.ru/go.html?href=http%3A%2F%2Flearningapps.org%2Fabout.php" TargetMode="External"/><Relationship Id="rId1" Type="http://schemas.openxmlformats.org/officeDocument/2006/relationships/slideLayout" Target="../slideLayouts/slideLayout7.xml"/><Relationship Id="rId4" Type="http://schemas.openxmlformats.org/officeDocument/2006/relationships/hyperlink" Target="https://learningapps.org/index.php?page=2&amp;s=&amp;category=87" TargetMode="Externa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hyperlink" Target="http://pritchi.ru/" TargetMode="External"/><Relationship Id="rId3" Type="http://schemas.openxmlformats.org/officeDocument/2006/relationships/hyperlink" Target="http://www.proshkolu.ru/club/opk/list/1-11112-70096/" TargetMode="External"/><Relationship Id="rId7" Type="http://schemas.openxmlformats.org/officeDocument/2006/relationships/hyperlink" Target="http://parables.ru/main-17.html." TargetMode="External"/><Relationship Id="rId2" Type="http://schemas.openxmlformats.org/officeDocument/2006/relationships/hyperlink" Target="http://experiment-opk.pravolimp.ru/lessons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sportal.ru/nachalnaya-shkola/orkse/2014/12/18/konspekt-uroka-po-kursu-osnovy-religioznykh-kultur-i-svetskoy-0" TargetMode="External"/><Relationship Id="rId5" Type="http://schemas.openxmlformats.org/officeDocument/2006/relationships/hyperlink" Target="http://sofia.ortox.ru/podbor-materialov-orkse-i-odnknr/baza-dannyx-soderzhashhaya-luchshie-uroki-pedagogov-po-orkse-i-odnknr/" TargetMode="External"/><Relationship Id="rId4" Type="http://schemas.openxmlformats.org/officeDocument/2006/relationships/hyperlink" Target="http://easyen.ru/load/orkseh/294" TargetMode="Externa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orkce.apkpro.ru/doc/religiya/orkce6.pdf" TargetMode="External"/><Relationship Id="rId13" Type="http://schemas.openxmlformats.org/officeDocument/2006/relationships/hyperlink" Target="http://orkce.apkpro.ru/doc/religiya/orkce4.pdf" TargetMode="External"/><Relationship Id="rId3" Type="http://schemas.openxmlformats.org/officeDocument/2006/relationships/hyperlink" Target="https://onlinetestpad.com/ru/tests/orkse" TargetMode="External"/><Relationship Id="rId7" Type="http://schemas.openxmlformats.org/officeDocument/2006/relationships/hyperlink" Target="http://pravped.ru/category/odnknr/" TargetMode="External"/><Relationship Id="rId12" Type="http://schemas.openxmlformats.org/officeDocument/2006/relationships/hyperlink" Target="http://orkce.apkpro.ru/doc/religiya/orkce3.pdf" TargetMode="External"/><Relationship Id="rId2" Type="http://schemas.openxmlformats.org/officeDocument/2006/relationships/hyperlink" Target="http://radugadetstva.net/tstr/?cat=74" TargetMode="External"/><Relationship Id="rId16" Type="http://schemas.openxmlformats.org/officeDocument/2006/relationships/hyperlink" Target="https://vk.com/club171036883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nsportal.ru/shkola/dopolnitelnoe-obrazovanie/library/2016/03/09/testy-po-odnknr-5-klass" TargetMode="External"/><Relationship Id="rId11" Type="http://schemas.openxmlformats.org/officeDocument/2006/relationships/hyperlink" Target="http://orkce.apkpro.ru/doc/religiya/orkce2.pdf" TargetMode="External"/><Relationship Id="rId5" Type="http://schemas.openxmlformats.org/officeDocument/2006/relationships/hyperlink" Target="https://multiurok.ru/files/itoghovyi-tiest-osnovy-mirovykh-rielighioznykh-kul-tur.html" TargetMode="External"/><Relationship Id="rId15" Type="http://schemas.openxmlformats.org/officeDocument/2006/relationships/hyperlink" Target="https://cloud.mail.ru/public/DuTm/VFP7zSGH3" TargetMode="External"/><Relationship Id="rId10" Type="http://schemas.openxmlformats.org/officeDocument/2006/relationships/hyperlink" Target="http://orkce.apkpro.ru/doc/religiya/orkce1.pdf" TargetMode="External"/><Relationship Id="rId4" Type="http://schemas.openxmlformats.org/officeDocument/2006/relationships/hyperlink" Target="http://testedu.ru/test/orkse/4-klass/" TargetMode="External"/><Relationship Id="rId9" Type="http://schemas.openxmlformats.org/officeDocument/2006/relationships/hyperlink" Target="http://orkce.apkpro.ru/doc/religiya/orkce5.pdf" TargetMode="External"/><Relationship Id="rId14" Type="http://schemas.openxmlformats.org/officeDocument/2006/relationships/hyperlink" Target="https://drive.google.com/file/d/14UZng4Y-ATcwY4ptLd7kpfl8Hg2WrVar/view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sites.google.com/site/sajtlgov/home" TargetMode="External"/><Relationship Id="rId5" Type="http://schemas.openxmlformats.org/officeDocument/2006/relationships/hyperlink" Target="https://sites.google.com/site/odnknriorkse/orkse" TargetMode="External"/><Relationship Id="rId4" Type="http://schemas.openxmlformats.org/officeDocument/2006/relationships/hyperlink" Target="https://sites.google.com/site/odnknriorkse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ites.google.com/site/sajtucitelaorkseiodnknr/urok-1-1" TargetMode="External"/><Relationship Id="rId2" Type="http://schemas.openxmlformats.org/officeDocument/2006/relationships/hyperlink" Target="https://www.sites.google.com/site/sajtucitelaorkseiodnknr/" TargetMode="External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ru-RU" sz="3600" dirty="0"/>
              <a:t>Использование ЭОР </a:t>
            </a:r>
            <a:r>
              <a:rPr lang="ru-RU" sz="3600" dirty="0" smtClean="0"/>
              <a:t>в преподавании  </a:t>
            </a:r>
            <a:r>
              <a:rPr lang="ru-RU" sz="3600" dirty="0"/>
              <a:t/>
            </a:r>
            <a:br>
              <a:rPr lang="ru-RU" sz="3600" dirty="0"/>
            </a:br>
            <a:r>
              <a:rPr lang="ru-RU" sz="3600" dirty="0" smtClean="0"/>
              <a:t>учебного курса ОРКСЭ</a:t>
            </a:r>
            <a:r>
              <a:rPr lang="ru-RU" sz="3600" dirty="0"/>
              <a:t/>
            </a:r>
            <a:br>
              <a:rPr lang="ru-RU" sz="3600" dirty="0"/>
            </a:b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474676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93259" y="210688"/>
            <a:ext cx="913503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b="1" dirty="0">
                <a:latin typeface="Arial" panose="020B0604020202020204" pitchFamily="34" charset="0"/>
                <a:cs typeface="Arial" panose="020B0604020202020204" pitchFamily="34" charset="0"/>
              </a:rPr>
              <a:t>Основные направления использования электронных образовательных ресурсов на уроках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2093259" y="1289273"/>
            <a:ext cx="6096000" cy="770147"/>
          </a:xfrm>
          <a:prstGeom prst="rect">
            <a:avLst/>
          </a:prstGeom>
        </p:spPr>
        <p:txBody>
          <a:bodyPr>
            <a:spAutoFit/>
          </a:bodyPr>
          <a:lstStyle/>
          <a:p>
            <a:pPr marL="635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Визуальная информация (иллюстративный, наглядный материал)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14282" y="2301122"/>
            <a:ext cx="6096000" cy="707886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cs typeface="Arial" panose="020B0604020202020204" pitchFamily="34" charset="0"/>
              </a:rPr>
              <a:t>- Интерактивный демонстрационный материал (упражнения, опорные схемы, таблицы, понятия)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214282" y="3244334"/>
            <a:ext cx="55858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Контроль за умениями, навыками учащихся</a:t>
            </a:r>
            <a:endParaRPr lang="ru-RU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093259" y="3879770"/>
            <a:ext cx="7564828" cy="4462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63500" algn="just">
              <a:lnSpc>
                <a:spcPct val="115000"/>
              </a:lnSpc>
              <a:spcAft>
                <a:spcPts val="0"/>
              </a:spcAft>
            </a:pPr>
            <a:r>
              <a:rPr lang="ru-RU" sz="2000" dirty="0"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</a:rPr>
              <a:t>- Самостоятельная поисковая, творческая работа учащихся. </a:t>
            </a:r>
            <a:endParaRPr lang="ru-RU" sz="2000" dirty="0"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742982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50847" y="192581"/>
            <a:ext cx="903449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37474F"/>
                </a:solidFill>
                <a:latin typeface="Open Sans"/>
              </a:rPr>
              <a:t>Создание мультимедийных интерактивных упражнений в LearningApps.org</a:t>
            </a:r>
            <a:endParaRPr lang="ru-RU" b="1" i="0" dirty="0">
              <a:solidFill>
                <a:srgbClr val="37474F"/>
              </a:solidFill>
              <a:effectLst/>
              <a:latin typeface="Open Sans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505450" y="662070"/>
            <a:ext cx="9816353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Сервис </a:t>
            </a:r>
            <a:r>
              <a:rPr lang="ru-RU" b="1" dirty="0">
                <a:solidFill>
                  <a:srgbClr val="000000"/>
                </a:solidFill>
                <a:latin typeface="Open Sans"/>
              </a:rPr>
              <a:t> </a:t>
            </a:r>
            <a:r>
              <a:rPr lang="ru-RU" b="1" dirty="0">
                <a:solidFill>
                  <a:srgbClr val="0066FF"/>
                </a:solidFill>
                <a:latin typeface="Open Sans"/>
                <a:hlinkClick r:id="rId2"/>
              </a:rPr>
              <a:t>LearningApps.org,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 позволяет удобно и легко создавать электронные интерактивные  упражнения.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Данный социальный сервис можно использовать учителям-предметникам в урочной и внеурочной деятельности:</a:t>
            </a:r>
          </a:p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Для создания различных дидактических материалов</a:t>
            </a:r>
          </a:p>
          <a:p>
            <a:pPr algn="just"/>
            <a:endParaRPr lang="ru-RU" dirty="0">
              <a:solidFill>
                <a:srgbClr val="000000"/>
              </a:solidFill>
              <a:latin typeface="Open Sans"/>
            </a:endParaRPr>
          </a:p>
          <a:p>
            <a:pPr algn="just"/>
            <a:r>
              <a:rPr lang="ru-RU" dirty="0">
                <a:solidFill>
                  <a:srgbClr val="000000"/>
                </a:solidFill>
                <a:latin typeface="Open Sans"/>
              </a:rPr>
              <a:t>При желании любой учитель, имеющий самые  минимальные навыки работы с ИКТ, может создать свой ресурс – небольшое упражнение для объяснения нового материала, для закрепления, тренинга, контроля. И сделать это на достаточно качественном уровне!</a:t>
            </a:r>
          </a:p>
          <a:p>
            <a:r>
              <a:rPr lang="ru-RU" dirty="0">
                <a:solidFill>
                  <a:srgbClr val="000000"/>
                </a:solidFill>
                <a:latin typeface="Open Sans"/>
              </a:rPr>
              <a:t/>
            </a:r>
            <a:br>
              <a:rPr lang="ru-RU" dirty="0">
                <a:solidFill>
                  <a:srgbClr val="000000"/>
                </a:solidFill>
                <a:latin typeface="Open Sans"/>
              </a:rPr>
            </a:br>
            <a:endParaRPr lang="ru-RU" b="0" i="0" dirty="0">
              <a:solidFill>
                <a:srgbClr val="000000"/>
              </a:solidFill>
              <a:effectLst/>
              <a:latin typeface="Open Sans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3"/>
          <a:srcRect l="10709" r="8191" b="6341"/>
          <a:stretch/>
        </p:blipFill>
        <p:spPr>
          <a:xfrm>
            <a:off x="661180" y="3274256"/>
            <a:ext cx="5322277" cy="3455679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282073" y="5959838"/>
            <a:ext cx="65910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https://learningapps.org/index.php?page=2&amp;s=&amp;</a:t>
            </a:r>
            <a:r>
              <a:rPr lang="ru-RU" dirty="0" smtClean="0">
                <a:latin typeface="Arial" panose="020B0604020202020204" pitchFamily="34" charset="0"/>
                <a:cs typeface="Arial" panose="020B0604020202020204" pitchFamily="34" charset="0"/>
                <a:hlinkClick r:id="rId4"/>
              </a:rPr>
              <a:t>category=87</a:t>
            </a:r>
            <a:r>
              <a:rPr lang="en-US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endParaRPr lang="ru-RU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761902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443090" y="596428"/>
            <a:ext cx="7530904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OSRegular"/>
              </a:rPr>
              <a:t>ЭОР по ОРКСЭ и ОДНКНР</a:t>
            </a: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Методическое обеспечение экспериментальных уроков по Основам православной культуры для 4-5 классов – 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2"/>
              </a:rPr>
              <a:t>http://experiment-opk.pravolimp.ru/lessons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Презентации к урокам по ОРКСЭ – 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3"/>
              </a:rPr>
              <a:t>http://www.proshkolu.ru/club/opk/list/1-11112-70096</a:t>
            </a:r>
            <a:r>
              <a:rPr lang="ru-RU" u="sng" dirty="0" smtClean="0">
                <a:solidFill>
                  <a:srgbClr val="2B2B2B"/>
                </a:solidFill>
                <a:latin typeface="OSRegular"/>
                <a:hlinkClick r:id="rId3"/>
              </a:rPr>
              <a:t>/</a:t>
            </a:r>
            <a:endParaRPr lang="ru-RU" u="sng" dirty="0" smtClean="0">
              <a:solidFill>
                <a:srgbClr val="2B2B2B"/>
              </a:solidFill>
              <a:latin typeface="OSRegular"/>
            </a:endParaRPr>
          </a:p>
          <a:p>
            <a:endParaRPr lang="ru-RU" b="0" i="0" u="sng" dirty="0">
              <a:solidFill>
                <a:srgbClr val="2B2B2B"/>
              </a:solidFill>
              <a:effectLst/>
              <a:latin typeface="OSRegular"/>
            </a:endParaRP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Разработки уроков –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4"/>
              </a:rPr>
              <a:t> Современный Учительский Портал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C70000"/>
                </a:solidFill>
                <a:latin typeface="OSRegular"/>
                <a:hlinkClick r:id="rId5"/>
              </a:rPr>
              <a:t>Методические разработки к </a:t>
            </a:r>
            <a:r>
              <a:rPr lang="ru-RU" dirty="0" smtClean="0">
                <a:solidFill>
                  <a:srgbClr val="C70000"/>
                </a:solidFill>
                <a:latin typeface="OSRegular"/>
                <a:hlinkClick r:id="rId5"/>
              </a:rPr>
              <a:t>урокам </a:t>
            </a:r>
            <a:r>
              <a:rPr lang="ru-RU" dirty="0" err="1">
                <a:solidFill>
                  <a:srgbClr val="C70000"/>
                </a:solidFill>
                <a:latin typeface="OSRegular"/>
                <a:hlinkClick r:id="rId5"/>
              </a:rPr>
              <a:t>ОРКиСЭ</a:t>
            </a:r>
            <a:r>
              <a:rPr lang="ru-RU" dirty="0">
                <a:solidFill>
                  <a:srgbClr val="C70000"/>
                </a:solidFill>
                <a:latin typeface="OSRegular"/>
                <a:hlinkClick r:id="rId5"/>
              </a:rPr>
              <a:t> по модулю ОПК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Методические разработки, презентации и конспекты уроков по модулю "Светская этика" в начальной школе. 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6"/>
              </a:rPr>
              <a:t>(Социальная сеть работников образования nsportal.ru).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Детские притчи - 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7"/>
              </a:rPr>
              <a:t>http://parables.ru/main-17.html.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2B2B2B"/>
                </a:solidFill>
                <a:latin typeface="OSRegular"/>
              </a:rPr>
              <a:t>Притчи - </a:t>
            </a:r>
            <a:r>
              <a:rPr lang="ru-RU" u="sng" dirty="0">
                <a:solidFill>
                  <a:srgbClr val="2B2B2B"/>
                </a:solidFill>
                <a:latin typeface="OSRegular"/>
                <a:hlinkClick r:id="rId8"/>
              </a:rPr>
              <a:t>http://pritchi.ru/.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endParaRPr lang="ru-RU" b="0" i="0" dirty="0">
              <a:solidFill>
                <a:srgbClr val="2B2B2B"/>
              </a:solidFill>
              <a:effectLst/>
              <a:latin typeface="OSRegular"/>
            </a:endParaRPr>
          </a:p>
        </p:txBody>
      </p:sp>
    </p:spTree>
    <p:extLst>
      <p:ext uri="{BB962C8B-B14F-4D97-AF65-F5344CB8AC3E}">
        <p14:creationId xmlns:p14="http://schemas.microsoft.com/office/powerpoint/2010/main" val="385268641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74055" y="734928"/>
            <a:ext cx="10072468" cy="61863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solidFill>
                  <a:srgbClr val="2B2B2B"/>
                </a:solidFill>
                <a:latin typeface="OSRegular"/>
              </a:rPr>
              <a:t>Тесты онлайн:</a:t>
            </a:r>
          </a:p>
          <a:p>
            <a:r>
              <a:rPr lang="ru-RU" u="sng" dirty="0">
                <a:solidFill>
                  <a:srgbClr val="2B2B2B"/>
                </a:solidFill>
                <a:latin typeface="OSRegular"/>
                <a:hlinkClick r:id="rId2"/>
              </a:rPr>
              <a:t>http://radugadetstva.net/tstr/?cat=74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u="sng" dirty="0">
                <a:solidFill>
                  <a:srgbClr val="2B2B2B"/>
                </a:solidFill>
                <a:latin typeface="OSRegular"/>
                <a:hlinkClick r:id="rId3"/>
              </a:rPr>
              <a:t>https://onlinetestpad.com/ru/tests/orkse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dirty="0">
                <a:solidFill>
                  <a:srgbClr val="C70000"/>
                </a:solidFill>
                <a:latin typeface="OSRegular"/>
                <a:hlinkClick r:id="rId4"/>
              </a:rPr>
              <a:t>http://testedu.ru/test/orkse/4-klass/</a:t>
            </a:r>
            <a:endParaRPr lang="ru-RU" dirty="0">
              <a:solidFill>
                <a:srgbClr val="2B2B2B"/>
              </a:solidFill>
              <a:latin typeface="OSRegular"/>
            </a:endParaRPr>
          </a:p>
          <a:p>
            <a:r>
              <a:rPr lang="ru-RU" u="sng" dirty="0">
                <a:solidFill>
                  <a:srgbClr val="2B2B2B"/>
                </a:solidFill>
                <a:latin typeface="OSRegular"/>
                <a:hlinkClick r:id="rId5"/>
              </a:rPr>
              <a:t>Итоговый тест "Основы мировых религиозных </a:t>
            </a:r>
            <a:r>
              <a:rPr lang="ru-RU" u="sng" dirty="0" smtClean="0">
                <a:solidFill>
                  <a:srgbClr val="2B2B2B"/>
                </a:solidFill>
                <a:latin typeface="OSRegular"/>
                <a:hlinkClick r:id="rId5"/>
              </a:rPr>
              <a:t>культур«</a:t>
            </a:r>
            <a:endParaRPr lang="ru-RU" u="sng" dirty="0" smtClean="0">
              <a:solidFill>
                <a:srgbClr val="2B2B2B"/>
              </a:solidFill>
              <a:latin typeface="OSRegular"/>
            </a:endParaRPr>
          </a:p>
          <a:p>
            <a:r>
              <a:rPr lang="ru-RU" u="sng" dirty="0">
                <a:hlinkClick r:id="rId6"/>
              </a:rPr>
              <a:t>Тесты по ОДНКНР 5 класс</a:t>
            </a:r>
            <a:endParaRPr lang="ru-RU" dirty="0"/>
          </a:p>
          <a:p>
            <a:r>
              <a:rPr lang="ru-RU" dirty="0"/>
              <a:t> </a:t>
            </a:r>
            <a:r>
              <a:rPr lang="ru-RU" u="sng" dirty="0">
                <a:hlinkClick r:id="rId7"/>
              </a:rPr>
              <a:t>Электронные полные версии учебников, программы, методические разработки, внеурочная деятельность (предметная область ОДНКНР)</a:t>
            </a:r>
            <a:endParaRPr lang="ru-RU" dirty="0"/>
          </a:p>
          <a:p>
            <a:r>
              <a:rPr lang="ru-RU" dirty="0"/>
              <a:t> </a:t>
            </a:r>
            <a:r>
              <a:rPr lang="ru-RU" u="sng" dirty="0" smtClean="0">
                <a:hlinkClick r:id="rId8"/>
              </a:rPr>
              <a:t>Поурочные </a:t>
            </a:r>
            <a:r>
              <a:rPr lang="ru-RU" u="sng" dirty="0">
                <a:hlinkClick r:id="rId8"/>
              </a:rPr>
              <a:t>разработки "Основы светской этики"</a:t>
            </a:r>
            <a:endParaRPr lang="ru-RU" dirty="0"/>
          </a:p>
          <a:p>
            <a:r>
              <a:rPr lang="ru-RU" u="sng" dirty="0">
                <a:hlinkClick r:id="rId9"/>
              </a:rPr>
              <a:t>Поурочные разработки "Основы мировых религиозных культур"</a:t>
            </a:r>
            <a:endParaRPr lang="ru-RU" dirty="0"/>
          </a:p>
          <a:p>
            <a:r>
              <a:rPr lang="ru-RU" u="sng" dirty="0">
                <a:hlinkClick r:id="rId10"/>
              </a:rPr>
              <a:t>Поурочные разработки "Основы православной культуры"</a:t>
            </a:r>
            <a:endParaRPr lang="ru-RU" dirty="0"/>
          </a:p>
          <a:p>
            <a:r>
              <a:rPr lang="ru-RU" u="sng" dirty="0">
                <a:hlinkClick r:id="rId11"/>
              </a:rPr>
              <a:t>Поурочные разработки "Основы исламской культуры"</a:t>
            </a:r>
            <a:endParaRPr lang="ru-RU" dirty="0"/>
          </a:p>
          <a:p>
            <a:r>
              <a:rPr lang="ru-RU" u="sng" dirty="0">
                <a:hlinkClick r:id="rId12"/>
              </a:rPr>
              <a:t>Поурочные разработки "Основы буддийской культуры"</a:t>
            </a:r>
            <a:endParaRPr lang="ru-RU" dirty="0"/>
          </a:p>
          <a:p>
            <a:r>
              <a:rPr lang="ru-RU" u="sng" dirty="0">
                <a:hlinkClick r:id="rId13"/>
              </a:rPr>
              <a:t>Поурочные разработки "Основы иудейской культуры"</a:t>
            </a:r>
            <a:endParaRPr lang="ru-RU" dirty="0"/>
          </a:p>
          <a:p>
            <a:r>
              <a:rPr lang="ru-RU" u="sng" dirty="0" smtClean="0">
                <a:hlinkClick r:id="rId14"/>
              </a:rPr>
              <a:t>Программа </a:t>
            </a:r>
            <a:r>
              <a:rPr lang="ru-RU" u="sng" dirty="0">
                <a:hlinkClick r:id="rId14"/>
              </a:rPr>
              <a:t>учебного курса “Санкт-Петербург – хранитель духовных традиций России”</a:t>
            </a:r>
            <a:endParaRPr lang="ru-RU" dirty="0"/>
          </a:p>
          <a:p>
            <a:r>
              <a:rPr lang="ru-RU" u="sng" dirty="0">
                <a:hlinkClick r:id="rId15"/>
              </a:rPr>
              <a:t>Лучшие практики учителей районов Санкт-Петербурга</a:t>
            </a:r>
            <a:endParaRPr lang="ru-RU" dirty="0"/>
          </a:p>
          <a:p>
            <a:r>
              <a:rPr lang="ru-RU" dirty="0"/>
              <a:t>Сообщество педагогов ОРКСЭ и ОДНКНР ВК: </a:t>
            </a:r>
            <a:r>
              <a:rPr lang="ru-RU" u="sng" dirty="0">
                <a:hlinkClick r:id="rId16"/>
              </a:rPr>
              <a:t>https://vk.com/club171036883</a:t>
            </a:r>
            <a:endParaRPr lang="ru-RU" dirty="0"/>
          </a:p>
          <a:p>
            <a:endParaRPr lang="ru-RU" u="sng" dirty="0" smtClean="0">
              <a:solidFill>
                <a:srgbClr val="2B2B2B"/>
              </a:solidFill>
              <a:latin typeface="OSRegular"/>
            </a:endParaRPr>
          </a:p>
          <a:p>
            <a:endParaRPr lang="ru-RU" b="0" i="0" u="sng" dirty="0">
              <a:solidFill>
                <a:srgbClr val="2B2B2B"/>
              </a:solidFill>
              <a:effectLst/>
              <a:latin typeface="OSRegular"/>
            </a:endParaRPr>
          </a:p>
          <a:p>
            <a:endParaRPr lang="ru-RU" u="sng" dirty="0" smtClean="0">
              <a:solidFill>
                <a:srgbClr val="2B2B2B"/>
              </a:solidFill>
              <a:latin typeface="OSRegular"/>
            </a:endParaRPr>
          </a:p>
          <a:p>
            <a:endParaRPr lang="ru-RU" b="0" i="0" dirty="0">
              <a:solidFill>
                <a:srgbClr val="2B2B2B"/>
              </a:solidFill>
              <a:effectLst/>
              <a:latin typeface="OSRegular"/>
            </a:endParaRPr>
          </a:p>
        </p:txBody>
      </p:sp>
    </p:spTree>
    <p:extLst>
      <p:ext uri="{BB962C8B-B14F-4D97-AF65-F5344CB8AC3E}">
        <p14:creationId xmlns:p14="http://schemas.microsoft.com/office/powerpoint/2010/main" val="10857778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686425" y="3021995"/>
            <a:ext cx="6505575" cy="36576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/>
          <a:srcRect t="12005" r="6441" b="13122"/>
          <a:stretch/>
        </p:blipFill>
        <p:spPr>
          <a:xfrm>
            <a:off x="1401806" y="915649"/>
            <a:ext cx="6281641" cy="282635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Прямоугольник 2"/>
          <p:cNvSpPr/>
          <p:nvPr/>
        </p:nvSpPr>
        <p:spPr>
          <a:xfrm>
            <a:off x="2211658" y="441520"/>
            <a:ext cx="2228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cap="small" dirty="0">
                <a:solidFill>
                  <a:srgbClr val="003F5C"/>
                </a:solidFill>
                <a:latin typeface="Georgia" panose="02040502050405020303" pitchFamily="18" charset="0"/>
                <a:hlinkClick r:id="rId4"/>
              </a:rPr>
              <a:t>ОДНКНР и ОРКСЭ</a:t>
            </a:r>
            <a:endParaRPr lang="ru-RU" b="0" i="1" cap="small" dirty="0">
              <a:solidFill>
                <a:srgbClr val="333333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635290" y="441521"/>
            <a:ext cx="56108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5"/>
              </a:rPr>
              <a:t>https://</a:t>
            </a:r>
            <a:r>
              <a:rPr lang="ru-RU" dirty="0" smtClean="0">
                <a:hlinkClick r:id="rId5"/>
              </a:rPr>
              <a:t>sites.google.com/site/odnknriorkse/orkse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622017" y="4481463"/>
            <a:ext cx="51491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hlinkClick r:id="rId6"/>
              </a:rPr>
              <a:t>https://</a:t>
            </a:r>
            <a:r>
              <a:rPr lang="ru-RU" dirty="0" smtClean="0">
                <a:hlinkClick r:id="rId6"/>
              </a:rPr>
              <a:t>sites.google.com/site/sajtlgov/home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5082636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4336362" y="554922"/>
            <a:ext cx="378821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i="1" cap="small" dirty="0">
                <a:solidFill>
                  <a:srgbClr val="003F5C"/>
                </a:solidFill>
                <a:latin typeface="Georgia" panose="02040502050405020303" pitchFamily="18" charset="0"/>
                <a:hlinkClick r:id="rId2"/>
              </a:rPr>
              <a:t>Сайт учителя ОРКСЭ и ОДНКНР</a:t>
            </a:r>
            <a:endParaRPr lang="ru-RU" b="0" i="1" cap="small" dirty="0">
              <a:solidFill>
                <a:srgbClr val="333333"/>
              </a:solidFill>
              <a:effectLst/>
              <a:latin typeface="Georgia" panose="02040502050405020303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698375" y="1451847"/>
            <a:ext cx="796514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hlinkClick r:id="rId3"/>
              </a:rPr>
              <a:t>https://</a:t>
            </a:r>
            <a:r>
              <a:rPr lang="ru-RU" dirty="0" smtClean="0">
                <a:hlinkClick r:id="rId3"/>
              </a:rPr>
              <a:t>www.sites.google.com/site/sajtucitelaorkseiodnknr/urok-1-1</a:t>
            </a:r>
            <a:r>
              <a:rPr lang="ru-RU" dirty="0" smtClean="0"/>
              <a:t> 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9449670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414713" y="2402558"/>
            <a:ext cx="83038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50" dirty="0" smtClean="0">
                <a:ln w="9525" cmpd="sng">
                  <a:solidFill>
                    <a:schemeClr val="accent1"/>
                  </a:solidFill>
                  <a:prstDash val="solid"/>
                </a:ln>
                <a:solidFill>
                  <a:srgbClr val="70AD47">
                    <a:tint val="1000"/>
                  </a:srgbClr>
                </a:solidFill>
                <a:effectLst>
                  <a:glow rad="38100">
                    <a:schemeClr val="accent1">
                      <a:alpha val="40000"/>
                    </a:schemeClr>
                  </a:glow>
                </a:effectLst>
              </a:rPr>
              <a:t>Спасибо за внимание!</a:t>
            </a:r>
            <a:endParaRPr lang="ru-RU" sz="5400" b="1" cap="none" spc="50" dirty="0">
              <a:ln w="9525" cmpd="sng">
                <a:solidFill>
                  <a:schemeClr val="accent1"/>
                </a:solidFill>
                <a:prstDash val="solid"/>
              </a:ln>
              <a:solidFill>
                <a:srgbClr val="70AD47">
                  <a:tint val="1000"/>
                </a:srgbClr>
              </a:solidFill>
              <a:effectLst>
                <a:glow rad="38100">
                  <a:schemeClr val="accent1">
                    <a:alpha val="40000"/>
                  </a:schemeClr>
                </a:glo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496008053"/>
      </p:ext>
    </p:extLst>
  </p:cSld>
  <p:clrMapOvr>
    <a:masterClrMapping/>
  </p:clrMapOvr>
</p:sld>
</file>

<file path=ppt/theme/theme1.xml><?xml version="1.0" encoding="utf-8"?>
<a:theme xmlns:a="http://schemas.openxmlformats.org/drawingml/2006/main" name="Легкий дым">
  <a:themeElements>
    <a:clrScheme name="Легкий дым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Легкий дым">
      <a:maj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Легкий дым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Wisp" id="{7CB32D59-10C0-40DD-B7BD-2E94284A981C}" vid="{24B1A44C-C006-48B2-A4D7-E5549B3D8CD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185</TotalTime>
  <Words>128</Words>
  <Application>Microsoft Office PowerPoint</Application>
  <PresentationFormat>Широкоэкранный</PresentationFormat>
  <Paragraphs>47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7" baseType="lpstr">
      <vt:lpstr>Arial</vt:lpstr>
      <vt:lpstr>Calibri</vt:lpstr>
      <vt:lpstr>Century Gothic</vt:lpstr>
      <vt:lpstr>Georgia</vt:lpstr>
      <vt:lpstr>Open Sans</vt:lpstr>
      <vt:lpstr>OSRegular</vt:lpstr>
      <vt:lpstr>Times New Roman</vt:lpstr>
      <vt:lpstr>Wingdings 3</vt:lpstr>
      <vt:lpstr>Легкий дым</vt:lpstr>
      <vt:lpstr>Использование ЭОР в преподавании   учебного курса ОРКСЭ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dpc-lgov@outlook.com</dc:creator>
  <cp:lastModifiedBy>dpc-lgov@outlook.com</cp:lastModifiedBy>
  <cp:revision>8</cp:revision>
  <dcterms:created xsi:type="dcterms:W3CDTF">2021-03-08T18:31:12Z</dcterms:created>
  <dcterms:modified xsi:type="dcterms:W3CDTF">2021-03-08T21:36:46Z</dcterms:modified>
</cp:coreProperties>
</file>