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02" r:id="rId1"/>
  </p:sldMasterIdLst>
  <p:sldIdLst>
    <p:sldId id="258" r:id="rId2"/>
  </p:sldIdLst>
  <p:sldSz cx="20104100" cy="11309350"/>
  <p:notesSz cx="20104100" cy="11309350"/>
  <p:embeddedFontLst>
    <p:embeddedFont>
      <p:font typeface="Calibri" pitchFamily="34" charset="0"/>
      <p:regular r:id="rId3"/>
      <p:bold r:id="rId4"/>
      <p:italic r:id="rId5"/>
      <p:boldItalic r:id="rId6"/>
    </p:embeddedFont>
    <p:embeddedFont>
      <p:font typeface="Trebuchet MS" pitchFamily="34" charset="0"/>
      <p:regular r:id="rId7"/>
      <p:bold r:id="rId8"/>
      <p:italic r:id="rId9"/>
      <p:boldItalic r:id="rId10"/>
    </p:embeddedFont>
    <p:embeddedFont>
      <p:font typeface="Georgia" pitchFamily="18" charset="0"/>
      <p:regular r:id="rId11"/>
      <p:bold r:id="rId12"/>
      <p:italic r:id="rId13"/>
      <p:boldItalic r:id="rId14"/>
    </p:embeddedFont>
  </p:embeddedFontLst>
  <p:defaultTextStyle>
    <a:defPPr>
      <a:defRPr lang="ru-RU"/>
    </a:defPPr>
    <a:lvl1pPr marL="0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77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53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30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908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885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861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838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815" algn="l" defTabSz="9139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4" autoAdjust="0"/>
  </p:normalViewPr>
  <p:slideViewPr>
    <p:cSldViewPr>
      <p:cViewPr>
        <p:scale>
          <a:sx n="44" d="100"/>
          <a:sy n="44" d="100"/>
        </p:scale>
        <p:origin x="-546" y="30"/>
      </p:cViewPr>
      <p:guideLst>
        <p:guide orient="horz" pos="2879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presProps" Target="presProp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376838"/>
            <a:ext cx="20104100" cy="4932512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20104100" cy="63768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4373857"/>
            <a:ext cx="20104100" cy="376978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638848"/>
            <a:ext cx="20104100" cy="841918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0302" y="8332022"/>
            <a:ext cx="12393593" cy="1454680"/>
          </a:xfrm>
        </p:spPr>
        <p:txBody>
          <a:bodyPr>
            <a:normAutofit/>
          </a:bodyPr>
          <a:lstStyle>
            <a:lvl1pPr marL="0" indent="0" algn="l">
              <a:buNone/>
              <a:defRPr sz="4300">
                <a:solidFill>
                  <a:schemeClr val="tx2"/>
                </a:solidFill>
              </a:defRPr>
            </a:lvl1pPr>
            <a:lvl2pPr marL="897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794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692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589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48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3849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282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179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7544" y="5165379"/>
            <a:ext cx="15775806" cy="2957065"/>
          </a:xfrm>
          <a:effectLst/>
        </p:spPr>
        <p:txBody>
          <a:bodyPr>
            <a:noAutofit/>
          </a:bodyPr>
          <a:lstStyle>
            <a:lvl1pPr marL="1256477" indent="-897484" algn="l">
              <a:defRPr sz="10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5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16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7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8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88354" y="1206329"/>
            <a:ext cx="14072870" cy="5730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8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9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36665" y="620905"/>
            <a:ext cx="4523423" cy="863840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08433" y="1206330"/>
            <a:ext cx="10617724" cy="80717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8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9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0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2513013" y="1206331"/>
            <a:ext cx="14072870" cy="57300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7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9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1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2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76838"/>
            <a:ext cx="20104100" cy="49325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0104100" cy="63768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4373857"/>
            <a:ext cx="20104100" cy="376978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638848"/>
            <a:ext cx="20104100" cy="841918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205" y="3582858"/>
            <a:ext cx="13118378" cy="3996277"/>
          </a:xfrm>
          <a:effectLst/>
        </p:spPr>
        <p:txBody>
          <a:bodyPr anchor="b"/>
          <a:lstStyle>
            <a:lvl1pPr algn="r">
              <a:defRPr sz="9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6555" y="7598127"/>
            <a:ext cx="13126794" cy="1377735"/>
          </a:xfrm>
        </p:spPr>
        <p:txBody>
          <a:bodyPr anchor="t"/>
          <a:lstStyle>
            <a:lvl1pPr marL="0" indent="0" algn="r">
              <a:buNone/>
              <a:defRPr sz="3900">
                <a:solidFill>
                  <a:schemeClr val="tx2"/>
                </a:solidFill>
              </a:defRPr>
            </a:lvl1pPr>
            <a:lvl2pPr marL="897484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2pPr>
            <a:lvl3pPr marL="1794967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3pPr>
            <a:lvl4pPr marL="269245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58993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448741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538490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6282385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7179869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12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3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4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3010" y="1206329"/>
            <a:ext cx="7358101" cy="57300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0212883" y="1206331"/>
            <a:ext cx="7358101" cy="57300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10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12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3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4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3012" y="1206331"/>
            <a:ext cx="7358101" cy="105501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47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897484" indent="0">
              <a:buNone/>
              <a:defRPr sz="3900" b="1"/>
            </a:lvl2pPr>
            <a:lvl3pPr marL="1794967" indent="0">
              <a:buNone/>
              <a:defRPr sz="3500" b="1"/>
            </a:lvl3pPr>
            <a:lvl4pPr marL="2692451" indent="0">
              <a:buNone/>
              <a:defRPr sz="3100" b="1"/>
            </a:lvl4pPr>
            <a:lvl5pPr marL="3589934" indent="0">
              <a:buNone/>
              <a:defRPr sz="3100" b="1"/>
            </a:lvl5pPr>
            <a:lvl6pPr marL="4487418" indent="0">
              <a:buNone/>
              <a:defRPr sz="3100" b="1"/>
            </a:lvl6pPr>
            <a:lvl7pPr marL="5384902" indent="0">
              <a:buNone/>
              <a:defRPr sz="3100" b="1"/>
            </a:lvl7pPr>
            <a:lvl8pPr marL="6282385" indent="0">
              <a:buNone/>
              <a:defRPr sz="3100" b="1"/>
            </a:lvl8pPr>
            <a:lvl9pPr marL="7179869" indent="0">
              <a:buNone/>
              <a:defRPr sz="31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2577" y="2309243"/>
            <a:ext cx="7358101" cy="4523740"/>
          </a:xfrm>
        </p:spPr>
        <p:txBody>
          <a:bodyPr>
            <a:normAutofit/>
          </a:bodyPr>
          <a:lstStyle>
            <a:lvl1pPr>
              <a:defRPr sz="3500"/>
            </a:lvl1pPr>
            <a:lvl2pPr>
              <a:defRPr sz="3500"/>
            </a:lvl2pPr>
            <a:lvl3pPr>
              <a:defRPr sz="31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217610" y="1206331"/>
            <a:ext cx="7358101" cy="1055015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47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897484" indent="0">
              <a:buNone/>
              <a:defRPr sz="3900" b="1"/>
            </a:lvl2pPr>
            <a:lvl3pPr marL="1794967" indent="0">
              <a:buNone/>
              <a:defRPr sz="3500" b="1"/>
            </a:lvl3pPr>
            <a:lvl4pPr marL="2692451" indent="0">
              <a:buNone/>
              <a:defRPr sz="3100" b="1"/>
            </a:lvl4pPr>
            <a:lvl5pPr marL="3589934" indent="0">
              <a:buNone/>
              <a:defRPr sz="3100" b="1"/>
            </a:lvl5pPr>
            <a:lvl6pPr marL="4487418" indent="0">
              <a:buNone/>
              <a:defRPr sz="3100" b="1"/>
            </a:lvl6pPr>
            <a:lvl7pPr marL="5384902" indent="0">
              <a:buNone/>
              <a:defRPr sz="3100" b="1"/>
            </a:lvl7pPr>
            <a:lvl8pPr marL="6282385" indent="0">
              <a:buNone/>
              <a:defRPr sz="3100" b="1"/>
            </a:lvl8pPr>
            <a:lvl9pPr marL="7179869" indent="0">
              <a:buNone/>
              <a:defRPr sz="3100" b="1"/>
            </a:lvl9pPr>
          </a:lstStyle>
          <a:p>
            <a:pPr marL="0" lvl="0" indent="0" algn="ctr" defTabSz="1794967" rtl="0" eaLnBrk="1" latinLnBrk="0" hangingPunct="1">
              <a:spcBef>
                <a:spcPct val="20000"/>
              </a:spcBef>
              <a:spcAft>
                <a:spcPts val="589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212603" y="2307107"/>
            <a:ext cx="7358101" cy="4523740"/>
          </a:xfrm>
        </p:spPr>
        <p:txBody>
          <a:bodyPr>
            <a:normAutofit/>
          </a:bodyPr>
          <a:lstStyle>
            <a:lvl1pPr>
              <a:defRPr sz="3500"/>
            </a:lvl1pPr>
            <a:lvl2pPr>
              <a:defRPr sz="3500"/>
            </a:lvl2pPr>
            <a:lvl3pPr>
              <a:defRPr sz="31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1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12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3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4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6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7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8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9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5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6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7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8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4845" y="3644125"/>
            <a:ext cx="7994337" cy="2075348"/>
          </a:xfrm>
          <a:effectLst/>
        </p:spPr>
        <p:txBody>
          <a:bodyPr anchor="b">
            <a:noAutofit/>
          </a:bodyPr>
          <a:lstStyle>
            <a:lvl1pPr marL="448742" indent="-448742" algn="l">
              <a:defRPr sz="55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9354" y="1206331"/>
            <a:ext cx="8832008" cy="8071772"/>
          </a:xfrm>
        </p:spPr>
        <p:txBody>
          <a:bodyPr anchor="ctr"/>
          <a:lstStyle>
            <a:lvl1pPr>
              <a:defRPr sz="4300"/>
            </a:lvl1pPr>
            <a:lvl2pPr>
              <a:defRPr sz="3900"/>
            </a:lvl2pPr>
            <a:lvl3pPr>
              <a:defRPr sz="3500"/>
            </a:lvl3pPr>
            <a:lvl4pPr>
              <a:defRPr sz="3100"/>
            </a:lvl4pPr>
            <a:lvl5pPr>
              <a:defRPr sz="2700"/>
            </a:lvl5pPr>
            <a:lvl6pPr>
              <a:defRPr sz="3900"/>
            </a:lvl6pPr>
            <a:lvl7pPr>
              <a:defRPr sz="3900"/>
            </a:lvl7pPr>
            <a:lvl8pPr>
              <a:defRPr sz="3900"/>
            </a:lvl8pPr>
            <a:lvl9pPr>
              <a:defRPr sz="3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65189" y="5768134"/>
            <a:ext cx="7450346" cy="3528224"/>
          </a:xfrm>
        </p:spPr>
        <p:txBody>
          <a:bodyPr/>
          <a:lstStyle>
            <a:lvl1pPr marL="0" indent="0">
              <a:buNone/>
              <a:defRPr sz="2700"/>
            </a:lvl1pPr>
            <a:lvl2pPr marL="897484" indent="0">
              <a:buNone/>
              <a:defRPr sz="2400"/>
            </a:lvl2pPr>
            <a:lvl3pPr marL="1794967" indent="0">
              <a:buNone/>
              <a:defRPr sz="2000"/>
            </a:lvl3pPr>
            <a:lvl4pPr marL="2692451" indent="0">
              <a:buNone/>
              <a:defRPr sz="1800"/>
            </a:lvl4pPr>
            <a:lvl5pPr marL="3589934" indent="0">
              <a:buNone/>
              <a:defRPr sz="1800"/>
            </a:lvl5pPr>
            <a:lvl6pPr marL="4487418" indent="0">
              <a:buNone/>
              <a:defRPr sz="1800"/>
            </a:lvl6pPr>
            <a:lvl7pPr marL="5384902" indent="0">
              <a:buNone/>
              <a:defRPr sz="1800"/>
            </a:lvl7pPr>
            <a:lvl8pPr marL="6282385" indent="0">
              <a:buNone/>
              <a:defRPr sz="1800"/>
            </a:lvl8pPr>
            <a:lvl9pPr marL="7179869" indent="0"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9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0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1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376838"/>
            <a:ext cx="20104100" cy="4932512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0104100" cy="637683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4373857"/>
            <a:ext cx="20104100" cy="376978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638848"/>
            <a:ext cx="20104100" cy="841918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839169" y="1884892"/>
            <a:ext cx="9046845" cy="5157984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3900"/>
            </a:lvl1pPr>
            <a:lvl2pPr marL="897484" indent="0">
              <a:buNone/>
              <a:defRPr sz="5500"/>
            </a:lvl2pPr>
            <a:lvl3pPr marL="1794967" indent="0">
              <a:buNone/>
              <a:defRPr sz="4700"/>
            </a:lvl3pPr>
            <a:lvl4pPr marL="2692451" indent="0">
              <a:buNone/>
              <a:defRPr sz="3900"/>
            </a:lvl4pPr>
            <a:lvl5pPr marL="3589934" indent="0">
              <a:buNone/>
              <a:defRPr sz="3900"/>
            </a:lvl5pPr>
            <a:lvl6pPr marL="4487418" indent="0">
              <a:buNone/>
              <a:defRPr sz="3900"/>
            </a:lvl6pPr>
            <a:lvl7pPr marL="5384902" indent="0">
              <a:buNone/>
              <a:defRPr sz="3900"/>
            </a:lvl7pPr>
            <a:lvl8pPr marL="6282385" indent="0">
              <a:buNone/>
              <a:defRPr sz="3900"/>
            </a:lvl8pPr>
            <a:lvl9pPr marL="7179869" indent="0">
              <a:buNone/>
              <a:defRPr sz="39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30132" y="1666366"/>
            <a:ext cx="8121920" cy="3566980"/>
          </a:xfrm>
        </p:spPr>
        <p:txBody>
          <a:bodyPr anchor="b"/>
          <a:lstStyle>
            <a:lvl1pPr marL="358993" indent="-358993">
              <a:buFont typeface="Georgia" pitchFamily="18" charset="0"/>
              <a:buChar char="*"/>
              <a:defRPr sz="3100"/>
            </a:lvl1pPr>
            <a:lvl2pPr marL="897484" indent="0">
              <a:buNone/>
              <a:defRPr sz="2400"/>
            </a:lvl2pPr>
            <a:lvl3pPr marL="1794967" indent="0">
              <a:buNone/>
              <a:defRPr sz="2000"/>
            </a:lvl3pPr>
            <a:lvl4pPr marL="2692451" indent="0">
              <a:buNone/>
              <a:defRPr sz="1800"/>
            </a:lvl4pPr>
            <a:lvl5pPr marL="3589934" indent="0">
              <a:buNone/>
              <a:defRPr sz="1800"/>
            </a:lvl5pPr>
            <a:lvl6pPr marL="4487418" indent="0">
              <a:buNone/>
              <a:defRPr sz="1800"/>
            </a:lvl6pPr>
            <a:lvl7pPr marL="5384902" indent="0">
              <a:buNone/>
              <a:defRPr sz="1800"/>
            </a:lvl7pPr>
            <a:lvl8pPr marL="6282385" indent="0">
              <a:buNone/>
              <a:defRPr sz="1800"/>
            </a:lvl8pPr>
            <a:lvl9pPr marL="7179869" indent="0">
              <a:buNone/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979" y="7362161"/>
            <a:ext cx="14034918" cy="1884892"/>
          </a:xfrm>
        </p:spPr>
        <p:txBody>
          <a:bodyPr anchor="b">
            <a:noAutofit/>
          </a:bodyPr>
          <a:lstStyle>
            <a:lvl1pPr algn="l">
              <a:defRPr sz="9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2" name="object 2"/>
          <p:cNvGrpSpPr/>
          <p:nvPr userDrawn="1"/>
        </p:nvGrpSpPr>
        <p:grpSpPr>
          <a:xfrm>
            <a:off x="0" y="2"/>
            <a:ext cx="20104100" cy="11308557"/>
            <a:chOff x="0" y="0"/>
            <a:chExt cx="20104099" cy="11308556"/>
          </a:xfrm>
        </p:grpSpPr>
        <p:pic>
          <p:nvPicPr>
            <p:cNvPr id="1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20104099" cy="11308556"/>
            </a:xfrm>
            <a:prstGeom prst="rect">
              <a:avLst/>
            </a:prstGeom>
          </p:spPr>
        </p:pic>
        <p:pic>
          <p:nvPicPr>
            <p:cNvPr id="1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3408" y="679641"/>
              <a:ext cx="4074642" cy="2159000"/>
            </a:xfrm>
            <a:prstGeom prst="rect">
              <a:avLst/>
            </a:prstGeom>
          </p:spPr>
        </p:pic>
        <p:pic>
          <p:nvPicPr>
            <p:cNvPr id="1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34739" y="0"/>
              <a:ext cx="8969360" cy="11308556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 userDrawn="1"/>
        </p:nvSpPr>
        <p:spPr>
          <a:xfrm>
            <a:off x="16106868" y="357826"/>
            <a:ext cx="2133600" cy="1323393"/>
          </a:xfrm>
          <a:prstGeom prst="rect">
            <a:avLst/>
          </a:prstGeom>
          <a:noFill/>
        </p:spPr>
        <p:txBody>
          <a:bodyPr wrap="square" lIns="91395" tIns="45697" rIns="91395" bIns="45697" rtlCol="0">
            <a:spAutoFit/>
          </a:bodyPr>
          <a:lstStyle/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МИНИСТЕРСТВО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</a:p>
          <a:p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НАУКИ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КУРСКОЙ 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2453" y="357829"/>
            <a:ext cx="1177515" cy="126958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4051" y="396875"/>
            <a:ext cx="1239720" cy="1245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8419183"/>
            <a:ext cx="20104100" cy="289016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0104100" cy="841918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214213"/>
            <a:ext cx="20104100" cy="376978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638848"/>
            <a:ext cx="20104100" cy="8419183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497" tIns="89748" rIns="179497" bIns="89748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42746" y="7210029"/>
            <a:ext cx="14318479" cy="1884892"/>
          </a:xfrm>
          <a:prstGeom prst="rect">
            <a:avLst/>
          </a:prstGeom>
          <a:effectLst/>
        </p:spPr>
        <p:txBody>
          <a:bodyPr vert="horz" lIns="179497" tIns="89748" rIns="179497" bIns="89748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3013" y="1207551"/>
            <a:ext cx="14072870" cy="5730071"/>
          </a:xfrm>
          <a:prstGeom prst="rect">
            <a:avLst/>
          </a:prstGeom>
        </p:spPr>
        <p:txBody>
          <a:bodyPr vert="horz" lIns="179497" tIns="89748" rIns="179497" bIns="8974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570267" y="10178416"/>
            <a:ext cx="5528628" cy="602118"/>
          </a:xfrm>
          <a:prstGeom prst="rect">
            <a:avLst/>
          </a:prstGeom>
        </p:spPr>
        <p:txBody>
          <a:bodyPr vert="horz" lIns="179497" tIns="89748" rIns="179497" bIns="89748" rtlCol="0" anchor="ctr"/>
          <a:lstStyle>
            <a:lvl1pPr algn="r">
              <a:defRPr sz="2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5204" y="10178416"/>
            <a:ext cx="7371506" cy="602118"/>
          </a:xfrm>
          <a:prstGeom prst="rect">
            <a:avLst/>
          </a:prstGeom>
        </p:spPr>
        <p:txBody>
          <a:bodyPr vert="horz" lIns="179497" tIns="89748" rIns="179497" bIns="89748" rtlCol="0" anchor="ctr"/>
          <a:lstStyle>
            <a:lvl1pPr algn="l">
              <a:defRPr sz="2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6708" y="10178416"/>
            <a:ext cx="4020820" cy="602118"/>
          </a:xfrm>
          <a:prstGeom prst="rect">
            <a:avLst/>
          </a:prstGeom>
        </p:spPr>
        <p:txBody>
          <a:bodyPr vert="horz" lIns="179497" tIns="89748" rIns="179497" bIns="89748" rtlCol="0" anchor="ctr"/>
          <a:lstStyle>
            <a:lvl1pPr algn="ctr">
              <a:defRPr sz="2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iming>
    <p:tnLst>
      <p:par>
        <p:cTn id="1" dur="indefinite" restart="never" nodeType="tmRoot"/>
      </p:par>
    </p:tnLst>
  </p:timing>
  <p:txStyles>
    <p:titleStyle>
      <a:lvl1pPr marL="628239" indent="-628239" algn="r" defTabSz="1794967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90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48742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4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076980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615470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153961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3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728350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266840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859179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487418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5079757" indent="-358993" algn="l" defTabSz="1794967" rtl="0" eaLnBrk="1" latinLnBrk="0" hangingPunct="1">
        <a:spcBef>
          <a:spcPct val="20000"/>
        </a:spcBef>
        <a:spcAft>
          <a:spcPts val="58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97484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794967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3pPr>
      <a:lvl4pPr marL="2692451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89934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487418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384902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6282385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7179869" algn="l" defTabSz="1794967" rtl="0" eaLnBrk="1" latinLnBrk="0" hangingPunct="1"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736850" y="2835275"/>
            <a:ext cx="14318479" cy="7467600"/>
          </a:xfrm>
        </p:spPr>
        <p:txBody>
          <a:bodyPr/>
          <a:lstStyle/>
          <a:p>
            <a:pPr marL="631825" indent="-631825" algn="ctr">
              <a:spcAft>
                <a:spcPts val="0"/>
              </a:spcAft>
            </a:pP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План августовского заседания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отделения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учителей физической культуры </a:t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регионального учебно-методического объединения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системе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общего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образования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Курской области </a:t>
            </a:r>
            <a:b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22.08.2023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 13.00 ОГБУ ДПО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КИРО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Введение ФООП: методический аспект (</a:t>
            </a:r>
            <a:r>
              <a:rPr lang="ru-RU" sz="2400" b="0" dirty="0" err="1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Репринцев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b="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И.В., </a:t>
            </a:r>
            <a:r>
              <a:rPr lang="ru-RU" sz="2400" b="0" dirty="0">
                <a:solidFill>
                  <a:srgbClr val="000000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старший преподаватель кафедры ЕМО ОГБУ ДПО КИРО, координатор РУМО).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. Рабочая программа по физической культуре 10 класс - методический инструмент учителя (Лукошкина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В.В.,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учитель физической культуры  МБОУ «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СОШ №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29 с углубленным изучением отдельных предметов имени </a:t>
            </a:r>
            <a:r>
              <a:rPr lang="ru-RU" sz="24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И.Н.Зикеева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Чистякова Л.А.,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учитель физической культуры МБОУ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«СОШ №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43 им. </a:t>
            </a:r>
            <a:r>
              <a:rPr lang="ru-RU" sz="24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Г.К.Жукова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» г. Курска). </a:t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3. Создание на уроках физкультуры комфортной образовательной среды для обучающихся с ОВЗ и инвалидностью (Астапов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А.В.,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учитель физической культуры МКОУ «</a:t>
            </a:r>
            <a:r>
              <a:rPr lang="ru-RU" sz="24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Черницынская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СОШ» Октябрьского района Курской области).</a:t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4. Новый порядок аттестации педагогических работников: вызовы и механизмы реализации (</a:t>
            </a:r>
            <a:r>
              <a:rPr lang="ru-RU" sz="24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Сабынина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О.И.,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заведующий центром организационно-методического сопровождения аттестации педагогических работников ОГБУ ДПО КИРО).</a:t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5.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Круглый стол «Особенности преподавания учебного предмета </a:t>
            </a:r>
            <a:b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«Физическая культура» в 2023 -2024 учебном году в условиях перехода на обновленный ФГОС общего образования» (</a:t>
            </a:r>
            <a:r>
              <a:rPr lang="ru-RU" sz="2400" dirty="0" err="1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Куцевалов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В.А., </a:t>
            </a:r>
            <a:r>
              <a:rPr lang="ru-RU" sz="2400" dirty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председатель отделения РУМО СОО, учитель физической культуры  МБОУ «Гимназия № 44» г. Курск, Заслуженный учитель России</a:t>
            </a:r>
            <a:r>
              <a:rPr lang="ru-RU" sz="2400" dirty="0">
                <a:effectLst/>
                <a:latin typeface="Times New Roman"/>
                <a:ea typeface="Calibri"/>
                <a:cs typeface="Times New Roman"/>
              </a:rPr>
              <a:t>).</a:t>
            </a:r>
            <a:r>
              <a:rPr lang="ru-RU" sz="8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8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9600" dirty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8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618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107</TotalTime>
  <Words>7</Words>
  <Application>Microsoft Office PowerPoint</Application>
  <PresentationFormat>Произвольный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Trebuchet MS</vt:lpstr>
      <vt:lpstr>Georgia</vt:lpstr>
      <vt:lpstr>Times New Roman</vt:lpstr>
      <vt:lpstr>Воздушный поток</vt:lpstr>
      <vt:lpstr>План августовского заседания отделения учителей физической культуры  регионального учебно-методического объединения  в системе  общего образования Курской области   22.08.2023 в 13.00 ОГБУ ДПО КИРО 1. Введение ФООП: методический аспект (Репринцев И.В., старший преподаватель кафедры ЕМО ОГБУ ДПО КИРО, координатор РУМО).  2. Рабочая программа по физической культуре 10 класс - методический инструмент учителя (Лукошкина В.В., учитель физической культуры  МБОУ « СОШ № 29 с углубленным изучением отдельных предметов имени И.Н.Зикеева, Чистякова Л.А., учитель физической культуры МБОУ «СОШ № 43 им. Г.К.Жукова» г. Курска).  3. Создание на уроках физкультуры комфортной образовательной среды для обучающихся с ОВЗ и инвалидностью (Астапов А.В., учитель физической культуры МКОУ «Черницынская СОШ» Октябрьского района Курской области). 4. Новый порядок аттестации педагогических работников: вызовы и механизмы реализации (Сабынина О.И., заведующий центром организационно-методического сопровождения аттестации педагогических работников ОГБУ ДПО КИРО). 5. Круглый стол «Особенности преподавания учебного предмета  «Физическая культура» в 2023 -2024 учебном году в условиях перехода на обновленный ФГОС общего образования» (Куцевалов  В.А., председатель отделения РУМО СОО, учитель физической культуры  МБОУ «Гимназия № 44» г. Курск, Заслуженный учитель России). 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sa</dc:creator>
  <cp:lastModifiedBy>И.В. Репринцев</cp:lastModifiedBy>
  <cp:revision>26</cp:revision>
  <dcterms:created xsi:type="dcterms:W3CDTF">2023-01-13T17:17:54Z</dcterms:created>
  <dcterms:modified xsi:type="dcterms:W3CDTF">2023-07-27T10:36:21Z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2023-01-13T00:00:00Z</vt:filetime>
  </property>
  <property fmtid="{D5CDD505-2E9C-101B-9397-08002B2CF9AE}" pid="3" name="Creator">
    <vt:lpwstr>Adobe Illustrator 26.4 (Macintosh)</vt:lpwstr>
  </property>
  <property fmtid="{D5CDD505-2E9C-101B-9397-08002B2CF9AE}" pid="4" name="LastSaved">
    <vt:filetime>2023-01-13T00:00:00Z</vt:filetime>
  </property>
</Properties>
</file>