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068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D9CDA7A-B9DA-4321-B51C-445BC06E776A}" type="datetimeFigureOut">
              <a:rPr lang="ru-RU" smtClean="0"/>
              <a:pPr/>
              <a:t>27.10.2024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F1039A4-98C2-488C-94DD-2061C054C9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ege.edu.ru/" TargetMode="External"/><Relationship Id="rId3" Type="http://schemas.openxmlformats.org/officeDocument/2006/relationships/hyperlink" Target="http://www.fipi.ru/content/otkrytyy-bank-zadaniy-oge" TargetMode="External"/><Relationship Id="rId7" Type="http://schemas.openxmlformats.org/officeDocument/2006/relationships/hyperlink" Target="http://www.internet-school.ru/" TargetMode="External"/><Relationship Id="rId2" Type="http://schemas.openxmlformats.org/officeDocument/2006/relationships/hyperlink" Target="http://www.fipi.ru/content/otkrytyy-bank-zadaniy-e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u.tomsk.ru/13.html?title=7" TargetMode="External"/><Relationship Id="rId5" Type="http://schemas.openxmlformats.org/officeDocument/2006/relationships/hyperlink" Target="https://m.edsoo.ru/f5ed112c" TargetMode="External"/><Relationship Id="rId4" Type="http://schemas.openxmlformats.org/officeDocument/2006/relationships/hyperlink" Target="https://sdamgia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/>
              <a:t>Формирование читательской грамотности на </a:t>
            </a:r>
            <a:r>
              <a:rPr lang="ru-RU" sz="3200" b="1"/>
              <a:t>уроках </a:t>
            </a:r>
            <a:r>
              <a:rPr lang="ru-RU" sz="3200" b="1" smtClean="0"/>
              <a:t>обществознания </a:t>
            </a:r>
            <a:r>
              <a:rPr lang="ru-RU" sz="3200" smtClean="0"/>
              <a:t>как основание успешной подготовки к ГИА.</a:t>
            </a:r>
            <a:br>
              <a:rPr lang="ru-RU" sz="320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Зайцева </a:t>
            </a:r>
            <a:r>
              <a:rPr lang="ru-RU" sz="2400" b="1" dirty="0" smtClean="0"/>
              <a:t>Е. А, МБОУ «Клюквинская </a:t>
            </a:r>
            <a:r>
              <a:rPr lang="ru-RU" sz="2400" b="1" dirty="0"/>
              <a:t>средняя общеобразовательная школа» Курского района Курской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«Логический ряд» </a:t>
            </a:r>
          </a:p>
          <a:p>
            <a:r>
              <a:rPr lang="ru-RU" dirty="0" smtClean="0"/>
              <a:t>2. «Составь кроссворд» </a:t>
            </a:r>
          </a:p>
          <a:p>
            <a:r>
              <a:rPr lang="ru-RU" dirty="0" smtClean="0"/>
              <a:t>3. «Вставь пропущенное слово» </a:t>
            </a:r>
          </a:p>
          <a:p>
            <a:r>
              <a:rPr lang="ru-RU" dirty="0" smtClean="0"/>
              <a:t>4. «Определи термин по определению» </a:t>
            </a:r>
          </a:p>
          <a:p>
            <a:r>
              <a:rPr lang="ru-RU" dirty="0" smtClean="0"/>
              <a:t>5. «Составь из предложенных слов определение и запиши его»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Приемы работы с понятиями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800" dirty="0" smtClean="0"/>
              <a:t>ФИПИ (Открытый банк заданий ЕГЭ, ОГЭ)</a:t>
            </a:r>
          </a:p>
          <a:p>
            <a:r>
              <a:rPr lang="ru-RU" sz="1800" u="sng" dirty="0" smtClean="0">
                <a:hlinkClick r:id="rId2"/>
              </a:rPr>
              <a:t>http://www.fipi.ru/content/otkrytyy-bank-zadaniy-ege</a:t>
            </a:r>
            <a:endParaRPr lang="ru-RU" sz="1800" dirty="0" smtClean="0"/>
          </a:p>
          <a:p>
            <a:pPr lvl="0"/>
            <a:r>
              <a:rPr lang="ru-RU" sz="1800" dirty="0" smtClean="0"/>
              <a:t> </a:t>
            </a:r>
            <a:r>
              <a:rPr lang="ru-RU" sz="1800" u="sng" dirty="0" smtClean="0">
                <a:hlinkClick r:id="rId3"/>
              </a:rPr>
              <a:t>http://www.fipi.ru/content/otkrytyy-bank-zadaniy-oge</a:t>
            </a:r>
            <a:endParaRPr lang="ru-RU" sz="1800" u="sng" dirty="0" smtClean="0"/>
          </a:p>
          <a:p>
            <a:pPr lvl="0"/>
            <a:r>
              <a:rPr lang="ru-RU" sz="1800" dirty="0" smtClean="0"/>
              <a:t>СДАМ ГИА: РЕШУ ВПР, ОГЭ, ЕГЭ и ЦТ  </a:t>
            </a:r>
            <a:r>
              <a:rPr lang="ru-RU" sz="1800" u="sng" dirty="0" smtClean="0">
                <a:hlinkClick r:id="rId4"/>
              </a:rPr>
              <a:t>https://sdamgia.ru/</a:t>
            </a:r>
            <a:endParaRPr lang="ru-RU" sz="1800" dirty="0" smtClean="0"/>
          </a:p>
          <a:p>
            <a:r>
              <a:rPr lang="ru-RU" sz="1800" dirty="0" smtClean="0"/>
              <a:t>Библиотека ЦОК </a:t>
            </a:r>
            <a:r>
              <a:rPr lang="ru-RU" sz="1800" u="sng" dirty="0" smtClean="0">
                <a:hlinkClick r:id="rId5"/>
              </a:rPr>
              <a:t>https://m.edsoo.ru/f5ed112c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Ресурсы для учителей истории, обществознания и права (сайт ТОИПКРО </a:t>
            </a:r>
            <a:r>
              <a:rPr lang="ru-RU" sz="1800" u="sng" dirty="0" smtClean="0">
                <a:hlinkClick r:id="rId6"/>
              </a:rPr>
              <a:t>http://edu.tomsk.ru/13.html?title=7</a:t>
            </a:r>
            <a:endParaRPr lang="ru-RU" sz="1800" dirty="0" smtClean="0"/>
          </a:p>
          <a:p>
            <a:r>
              <a:rPr lang="ru-RU" sz="1800" dirty="0" smtClean="0"/>
              <a:t>Интернет-школа «</a:t>
            </a:r>
            <a:r>
              <a:rPr lang="ru-RU" sz="1800" dirty="0" err="1" smtClean="0"/>
              <a:t>Просвещение.ru</a:t>
            </a:r>
            <a:r>
              <a:rPr lang="ru-RU" sz="1800" dirty="0" smtClean="0"/>
              <a:t>» </a:t>
            </a:r>
            <a:r>
              <a:rPr lang="ru-RU" sz="1800" u="sng" dirty="0" smtClean="0">
                <a:hlinkClick r:id="rId7"/>
              </a:rPr>
              <a:t>http://www.internet-school.ru</a:t>
            </a:r>
            <a:endParaRPr lang="ru-RU" sz="1800" dirty="0" smtClean="0"/>
          </a:p>
          <a:p>
            <a:r>
              <a:rPr lang="ru-RU" sz="1800" dirty="0" smtClean="0"/>
              <a:t>Информационная поддержка ЕГЭ  </a:t>
            </a:r>
            <a:r>
              <a:rPr lang="ru-RU" sz="1800" u="sng" dirty="0" smtClean="0">
                <a:hlinkClick r:id="rId8"/>
              </a:rPr>
              <a:t>http://ege.edu.ru/</a:t>
            </a:r>
            <a:endParaRPr lang="ru-RU" sz="1800" dirty="0" smtClean="0"/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информации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000240"/>
            <a:ext cx="3500462" cy="3286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Читательская грамотность - это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857364"/>
            <a:ext cx="6215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способность </a:t>
            </a:r>
            <a:r>
              <a:rPr lang="ru-RU" sz="2400" dirty="0"/>
              <a:t>человека понимать и использовать письменные тексты, размышлять о них и заниматься чтением, чтобы достигать своих целей, расширить свои знания и возможности, участвовать в социальной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</a:t>
            </a:r>
            <a:r>
              <a:rPr lang="ru-RU" dirty="0"/>
              <a:t>.	Прочитай название параграфа. Определи по оглавлению учебника, в какую тему он входит.</a:t>
            </a:r>
          </a:p>
          <a:p>
            <a:r>
              <a:rPr lang="ru-RU" dirty="0"/>
              <a:t>2.	Сначала прочитай параграф полностью и определи, на какие части он делится.</a:t>
            </a:r>
          </a:p>
          <a:p>
            <a:r>
              <a:rPr lang="ru-RU" dirty="0"/>
              <a:t>3.	Затем приступай к изучению его по пунктам. Соотнеси название пункта с его содержанием, определи значение новых слов и выражений, обрати внимание на даты, имена исторических деятелей, найди на исторической карте все необходимые объекты.</a:t>
            </a:r>
          </a:p>
          <a:p>
            <a:r>
              <a:rPr lang="ru-RU" dirty="0"/>
              <a:t>4.	При работе с текстом помни о главных вопросах историка: что произошло, где произошло, когда произошло? Подумай о причинах и последствиях событий.</a:t>
            </a:r>
          </a:p>
          <a:p>
            <a:r>
              <a:rPr lang="ru-RU" dirty="0"/>
              <a:t>5.	Ознакомившись с содержанием параграфа, ответь на поставленные к нему вопросы. Рассмотри рисунки.</a:t>
            </a:r>
          </a:p>
          <a:p>
            <a:r>
              <a:rPr lang="ru-RU" dirty="0"/>
              <a:t>6.	Используй карту, рисунки в учебнике, они помогут тебе добиться успеха.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0" dirty="0" smtClean="0"/>
              <a:t>Памятка «Работа с учебником истории»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59074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 Составление простого, сложного, цитатного и тезисного плана.</a:t>
            </a:r>
          </a:p>
          <a:p>
            <a:r>
              <a:rPr lang="ru-RU" dirty="0" smtClean="0"/>
              <a:t>2. Подбор фактов, подтверждающих или опровергающих гипотезу.</a:t>
            </a:r>
          </a:p>
          <a:p>
            <a:r>
              <a:rPr lang="ru-RU" dirty="0" smtClean="0"/>
              <a:t>3. Составление схемы, таблицы, диаграммы по тексту учебника.</a:t>
            </a:r>
          </a:p>
          <a:p>
            <a:r>
              <a:rPr lang="ru-RU" dirty="0" smtClean="0"/>
              <a:t>4. Написание конспекта.</a:t>
            </a:r>
          </a:p>
          <a:p>
            <a:r>
              <a:rPr lang="ru-RU" dirty="0" smtClean="0"/>
              <a:t>5.Умение составлять вопросы, кроссворды на основе текста учебника.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Приёмы работы с обществоведческим текстом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58" y="4500570"/>
            <a:ext cx="4214842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007183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1.План - это четкое последовательное представление частей содержания изученного вопроса (или текста) в кратких формулировках, отражающих тему или основную идею соответствующего фрагмента, многообразие его смысловых связей.</a:t>
            </a:r>
          </a:p>
          <a:p>
            <a:r>
              <a:rPr lang="ru-RU" sz="2400" dirty="0" smtClean="0"/>
              <a:t>2.Планы бывают:</a:t>
            </a:r>
          </a:p>
          <a:p>
            <a:r>
              <a:rPr lang="ru-RU" sz="2400" dirty="0" smtClean="0"/>
              <a:t> - назывной (обществоведческие понятия и элементы их содержания)</a:t>
            </a:r>
          </a:p>
          <a:p>
            <a:r>
              <a:rPr lang="ru-RU" sz="2400" dirty="0" smtClean="0"/>
              <a:t> - вопросный (перечень вопросов и элементы содержания ответа на вопросы)</a:t>
            </a:r>
          </a:p>
          <a:p>
            <a:r>
              <a:rPr lang="ru-RU" sz="2400" dirty="0" smtClean="0"/>
              <a:t> -тезисный (тезис – это кратко сформулированное основное положение абзаца текста, лекции, доклада и т.д.)</a:t>
            </a:r>
          </a:p>
          <a:p>
            <a:r>
              <a:rPr lang="ru-RU" sz="2400" dirty="0" smtClean="0"/>
              <a:t>3. Внимательно прочитай текст:</a:t>
            </a:r>
          </a:p>
          <a:p>
            <a:r>
              <a:rPr lang="ru-RU" sz="2400" dirty="0" smtClean="0"/>
              <a:t> - выдели  смысловые фрагменты.</a:t>
            </a:r>
          </a:p>
          <a:p>
            <a:r>
              <a:rPr lang="ru-RU" sz="2400" dirty="0" smtClean="0"/>
              <a:t> - выдели ключевые слова.</a:t>
            </a:r>
          </a:p>
          <a:p>
            <a:r>
              <a:rPr lang="ru-RU" sz="2400" dirty="0" smtClean="0"/>
              <a:t> - составь из ключевых слов, фраз, тезисов план.</a:t>
            </a:r>
          </a:p>
          <a:p>
            <a:r>
              <a:rPr lang="ru-RU" sz="2400" dirty="0" smtClean="0"/>
              <a:t> - проверь (на основе получившегося плана воспроизведи текст).</a:t>
            </a:r>
          </a:p>
          <a:p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Памятка-алгоритм по составлению плана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4357718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 smtClean="0"/>
              <a:t>1. Внимательно прочитайте задание.</a:t>
            </a:r>
          </a:p>
          <a:p>
            <a:r>
              <a:rPr lang="ru-RU" sz="2900" dirty="0" smtClean="0"/>
              <a:t>2.Постапайтесь понять, что именно требуется для успешного ответа.</a:t>
            </a:r>
          </a:p>
          <a:p>
            <a:r>
              <a:rPr lang="ru-RU" sz="2900" dirty="0" smtClean="0"/>
              <a:t>3. Постарайтесь выполнить все задание (если вы можете ответить только на часть задания, обязательно запишите ответ, т.к. оценивается каждый элемент ответа, неполный, но правильный ответ принесет вам лишние баллы)</a:t>
            </a:r>
          </a:p>
          <a:p>
            <a:r>
              <a:rPr lang="ru-RU" sz="2900" dirty="0" smtClean="0"/>
              <a:t>4. Не выходите за рамки вопроса, не пытайтесь написать все, что вы знаете по проблеме, не оценивайте мнение автора, и не стремитесь высказать свою точку зрения, если не предусмотрено заданием;</a:t>
            </a:r>
          </a:p>
          <a:p>
            <a:r>
              <a:rPr lang="ru-RU" sz="2900" dirty="0" smtClean="0"/>
              <a:t>5. Обязательно оставьте время, чтобы проверить написанное (особенно важно убедиться в том, что ваши ответы соответствуют содержанию текста и смыслу заданий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Рекомендации по выполнению заданий 21-24 ОГЭ по обществознанию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r>
              <a:rPr lang="ru-RU" sz="5000" dirty="0" smtClean="0"/>
              <a:t>1.	Внимательно прочитайте текст.</a:t>
            </a:r>
          </a:p>
          <a:p>
            <a:r>
              <a:rPr lang="ru-RU" sz="5000" dirty="0" smtClean="0"/>
              <a:t>2.	Проанализируйте вопросы к тексту. Выясните, какую информацию из текста необходимо извлечь для ответа на вопросы.</a:t>
            </a:r>
          </a:p>
          <a:p>
            <a:r>
              <a:rPr lang="ru-RU" sz="5000" dirty="0" smtClean="0"/>
              <a:t>3.	Чтение сочетайте с поиском информации для ответа на поставленные вопросы. При этом важно опираться на ключевые слова в вопросе (например: социальная структура, уровни) и находить их в тексте.</a:t>
            </a:r>
          </a:p>
          <a:p>
            <a:r>
              <a:rPr lang="ru-RU" sz="5000" dirty="0" smtClean="0"/>
              <a:t>4.	Когда вы нашли нужный фрагмент текста с ответом на вопрос, постарайтесь определить, весь ли фрагмент вам необходим для ответа.</a:t>
            </a:r>
          </a:p>
          <a:p>
            <a:r>
              <a:rPr lang="ru-RU" sz="5000" dirty="0" smtClean="0"/>
              <a:t>5.	Обратите внимание на то, что не нужно бездумно переписывать весь абзац или целиком текст. Нужный фрагмент текста можно сократить, не теряя основной мысли и сути ответа на вопрос.</a:t>
            </a:r>
          </a:p>
          <a:p>
            <a:r>
              <a:rPr lang="ru-RU" sz="5000" dirty="0" smtClean="0"/>
              <a:t>6.	Ответ на вопрос должен быть чётким и конкретным </a:t>
            </a:r>
          </a:p>
          <a:p>
            <a:r>
              <a:rPr lang="ru-RU" sz="5000" dirty="0" smtClean="0"/>
              <a:t>7.	Обратите внимание на количество   элементов ответа   </a:t>
            </a:r>
          </a:p>
          <a:p>
            <a:r>
              <a:rPr lang="ru-RU" sz="5000" dirty="0" smtClean="0"/>
              <a:t>8.	Нумеруйте ответы на вопросы задания, не стоит писать ответы на вопросы сплошным текстом.</a:t>
            </a:r>
          </a:p>
          <a:p>
            <a:endParaRPr lang="ru-RU" sz="5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Рекомендации по выполнению задания17–20 </a:t>
            </a:r>
            <a:br>
              <a:rPr lang="ru-RU" sz="2400" dirty="0" smtClean="0"/>
            </a:br>
            <a:r>
              <a:rPr lang="ru-RU" sz="2400" dirty="0" smtClean="0"/>
              <a:t>В ЕГЭ-2025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08748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Алгоритм работы с  понятием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Grp="1" noChangeArrowheads="1"/>
          </p:cNvSpPr>
          <p:nvPr>
            <p:ph idx="1"/>
          </p:nvPr>
        </p:nvSpPr>
        <p:spPr bwMode="auto">
          <a:xfrm>
            <a:off x="457201" y="928671"/>
            <a:ext cx="8401080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перевод или этимология слова; выстраивание ассоциаций;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определить, частью какого более широкого понятия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оно является;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выделить существенные и отличительные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признаки понятия;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поставить признаки в логически удобной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для запоминания позиции;  		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сформулировать само понятие.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4071942"/>
            <a:ext cx="40719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Подберите к указанным обществоведческим терминам родовые понятия.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Термины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Родовые понятия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государство; политическая партия; экономика; рынок; бартер; бюджет; право; мораль; издержки; факторы производства; эмбарго; налог.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платёж; политический институт; система; группа людей; документ; система норм; расходы производителя; ресурсы; хозяйство; вид расходов; страна.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</TotalTime>
  <Words>509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Формирование читательской грамотности на уроках обществознания как основание успешной подготовки к ГИА. </vt:lpstr>
      <vt:lpstr>Читательская грамотность - это</vt:lpstr>
      <vt:lpstr>Памятка «Работа с учебником истории» </vt:lpstr>
      <vt:lpstr>Приёмы работы с обществоведческим текстом</vt:lpstr>
      <vt:lpstr>Памятка-алгоритм по составлению плана </vt:lpstr>
      <vt:lpstr>Рекомендации по выполнению заданий 21-24 ОГЭ по обществознанию </vt:lpstr>
      <vt:lpstr>Рекомендации по выполнению задания17–20  В ЕГЭ-2025 </vt:lpstr>
      <vt:lpstr>Алгоритм работы с  понятием</vt:lpstr>
      <vt:lpstr>Подберите к указанным обществоведческим терминам родовые понятия. </vt:lpstr>
      <vt:lpstr>Приемы работы с понятиями </vt:lpstr>
      <vt:lpstr>Источники информации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читательской грамотности на уроках обществознания.</dc:title>
  <dc:creator>Лена</dc:creator>
  <cp:lastModifiedBy>Лена</cp:lastModifiedBy>
  <cp:revision>9</cp:revision>
  <dcterms:created xsi:type="dcterms:W3CDTF">2024-10-27T09:57:56Z</dcterms:created>
  <dcterms:modified xsi:type="dcterms:W3CDTF">2024-10-27T20:09:30Z</dcterms:modified>
</cp:coreProperties>
</file>