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76" r:id="rId2"/>
    <p:sldId id="273" r:id="rId3"/>
    <p:sldId id="268" r:id="rId4"/>
    <p:sldId id="279" r:id="rId5"/>
    <p:sldId id="271" r:id="rId6"/>
    <p:sldId id="261" r:id="rId7"/>
    <p:sldId id="262" r:id="rId8"/>
    <p:sldId id="278" r:id="rId9"/>
    <p:sldId id="264" r:id="rId10"/>
    <p:sldId id="265" r:id="rId11"/>
    <p:sldId id="266" r:id="rId12"/>
    <p:sldId id="270" r:id="rId13"/>
    <p:sldId id="275" r:id="rId14"/>
    <p:sldId id="272" r:id="rId15"/>
  </p:sldIdLst>
  <p:sldSz cx="9144000" cy="5143500" type="screen16x9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376"/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18" autoAdjust="0"/>
    <p:restoredTop sz="90231" autoAdjust="0"/>
  </p:normalViewPr>
  <p:slideViewPr>
    <p:cSldViewPr snapToGrid="0">
      <p:cViewPr varScale="1">
        <p:scale>
          <a:sx n="60" d="100"/>
          <a:sy n="60" d="100"/>
        </p:scale>
        <p:origin x="1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4BB45B-7985-46EF-9CB4-212D1C1BA35E}" type="doc">
      <dgm:prSet loTypeId="urn:microsoft.com/office/officeart/2005/8/layout/process4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08EE627-4CD1-462B-9F61-9E0379173F78}">
      <dgm:prSet phldrT="[Текст]" custT="1"/>
      <dgm:spPr/>
      <dgm:t>
        <a:bodyPr/>
        <a:lstStyle/>
        <a:p>
          <a:r>
            <a:rPr lang="ru-RU" sz="1600" dirty="0" smtClean="0"/>
            <a:t>Выбор материалов</a:t>
          </a:r>
          <a:endParaRPr lang="ru-RU" sz="1600" dirty="0"/>
        </a:p>
      </dgm:t>
    </dgm:pt>
    <dgm:pt modelId="{70FB7CAD-0103-4C7C-A0A3-2AB3F94C680D}" type="parTrans" cxnId="{161F728C-2702-47FA-94AF-632C1A310B26}">
      <dgm:prSet/>
      <dgm:spPr/>
      <dgm:t>
        <a:bodyPr/>
        <a:lstStyle/>
        <a:p>
          <a:endParaRPr lang="ru-RU" sz="2000"/>
        </a:p>
      </dgm:t>
    </dgm:pt>
    <dgm:pt modelId="{001B7B24-01FA-46FF-BA55-CAC2C40DDA9E}" type="sibTrans" cxnId="{161F728C-2702-47FA-94AF-632C1A310B26}">
      <dgm:prSet custT="1"/>
      <dgm:spPr/>
      <dgm:t>
        <a:bodyPr/>
        <a:lstStyle/>
        <a:p>
          <a:endParaRPr lang="ru-RU" sz="1200"/>
        </a:p>
      </dgm:t>
    </dgm:pt>
    <dgm:pt modelId="{BB23DB3A-A02B-440E-82D8-7F4790B66FF1}">
      <dgm:prSet phldrT="[Текст]" custT="1"/>
      <dgm:spPr/>
      <dgm:t>
        <a:bodyPr/>
        <a:lstStyle/>
        <a:p>
          <a:r>
            <a:rPr lang="ru-RU" sz="1600" dirty="0" smtClean="0"/>
            <a:t>Выбор технической платформы </a:t>
          </a:r>
          <a:endParaRPr lang="ru-RU" sz="1600" dirty="0"/>
        </a:p>
      </dgm:t>
    </dgm:pt>
    <dgm:pt modelId="{41248225-CE64-4ECF-A13F-A81CC290EDA1}" type="parTrans" cxnId="{BAD4ABEF-0176-44F4-BCD6-DA9583909A7A}">
      <dgm:prSet/>
      <dgm:spPr/>
      <dgm:t>
        <a:bodyPr/>
        <a:lstStyle/>
        <a:p>
          <a:endParaRPr lang="ru-RU" sz="2000"/>
        </a:p>
      </dgm:t>
    </dgm:pt>
    <dgm:pt modelId="{90BA2A57-6948-4294-993E-49B9CF81D58F}" type="sibTrans" cxnId="{BAD4ABEF-0176-44F4-BCD6-DA9583909A7A}">
      <dgm:prSet custT="1"/>
      <dgm:spPr/>
      <dgm:t>
        <a:bodyPr/>
        <a:lstStyle/>
        <a:p>
          <a:endParaRPr lang="ru-RU" sz="1200"/>
        </a:p>
      </dgm:t>
    </dgm:pt>
    <dgm:pt modelId="{101B7356-2766-4075-8F13-A60C0F82803B}">
      <dgm:prSet phldrT="[Текст]" custT="1"/>
      <dgm:spPr/>
      <dgm:t>
        <a:bodyPr/>
        <a:lstStyle/>
        <a:p>
          <a:r>
            <a:rPr lang="ru-RU" sz="1600" dirty="0" smtClean="0"/>
            <a:t>Разработка структуры</a:t>
          </a:r>
          <a:endParaRPr lang="ru-RU" sz="1600" dirty="0"/>
        </a:p>
      </dgm:t>
    </dgm:pt>
    <dgm:pt modelId="{DBAC9532-60FB-41F2-B208-B130FAD1023D}" type="parTrans" cxnId="{687E6969-A0CD-44E5-80BB-D173FD753876}">
      <dgm:prSet/>
      <dgm:spPr/>
      <dgm:t>
        <a:bodyPr/>
        <a:lstStyle/>
        <a:p>
          <a:endParaRPr lang="ru-RU" sz="2000"/>
        </a:p>
      </dgm:t>
    </dgm:pt>
    <dgm:pt modelId="{B24D01E1-09AE-4D59-827F-B6F80B91CFE5}" type="sibTrans" cxnId="{687E6969-A0CD-44E5-80BB-D173FD753876}">
      <dgm:prSet custT="1"/>
      <dgm:spPr/>
      <dgm:t>
        <a:bodyPr/>
        <a:lstStyle/>
        <a:p>
          <a:endParaRPr lang="ru-RU" sz="1200"/>
        </a:p>
      </dgm:t>
    </dgm:pt>
    <dgm:pt modelId="{45671326-2E49-4015-A86A-433F6C9F9363}">
      <dgm:prSet phldrT="[Текст]" custT="1"/>
      <dgm:spPr/>
      <dgm:t>
        <a:bodyPr/>
        <a:lstStyle/>
        <a:p>
          <a:r>
            <a:rPr lang="ru-RU" sz="1600" dirty="0" smtClean="0"/>
            <a:t>Интерфейс</a:t>
          </a:r>
          <a:endParaRPr lang="ru-RU" sz="1600" dirty="0"/>
        </a:p>
      </dgm:t>
    </dgm:pt>
    <dgm:pt modelId="{C1AAC44E-F38D-4D8D-BA31-CED95C914845}" type="parTrans" cxnId="{A495B3CC-DFF7-487A-9070-02F34A07DD16}">
      <dgm:prSet/>
      <dgm:spPr/>
      <dgm:t>
        <a:bodyPr/>
        <a:lstStyle/>
        <a:p>
          <a:endParaRPr lang="ru-RU" sz="2000"/>
        </a:p>
      </dgm:t>
    </dgm:pt>
    <dgm:pt modelId="{53A5C585-6EC8-423C-AED5-453D645616BE}" type="sibTrans" cxnId="{A495B3CC-DFF7-487A-9070-02F34A07DD16}">
      <dgm:prSet custT="1"/>
      <dgm:spPr/>
      <dgm:t>
        <a:bodyPr/>
        <a:lstStyle/>
        <a:p>
          <a:endParaRPr lang="ru-RU" sz="1200"/>
        </a:p>
      </dgm:t>
    </dgm:pt>
    <dgm:pt modelId="{E01EEA20-50CD-4C17-B8E4-9C29266563BF}">
      <dgm:prSet phldrT="[Текст]" custT="1"/>
      <dgm:spPr/>
      <dgm:t>
        <a:bodyPr/>
        <a:lstStyle/>
        <a:p>
          <a:r>
            <a:rPr lang="ru-RU" sz="1600" dirty="0" smtClean="0"/>
            <a:t>Заполнение сайта </a:t>
          </a:r>
          <a:endParaRPr lang="ru-RU" sz="1600" dirty="0"/>
        </a:p>
      </dgm:t>
    </dgm:pt>
    <dgm:pt modelId="{40A833FC-349B-4C0B-AC3C-5D5976762693}" type="parTrans" cxnId="{403E77F1-7552-41D4-B2E8-CCDBDCFC368A}">
      <dgm:prSet/>
      <dgm:spPr/>
      <dgm:t>
        <a:bodyPr/>
        <a:lstStyle/>
        <a:p>
          <a:endParaRPr lang="ru-RU"/>
        </a:p>
      </dgm:t>
    </dgm:pt>
    <dgm:pt modelId="{9FA2B843-848E-45D6-A688-04A283439C27}" type="sibTrans" cxnId="{403E77F1-7552-41D4-B2E8-CCDBDCFC368A}">
      <dgm:prSet/>
      <dgm:spPr/>
      <dgm:t>
        <a:bodyPr/>
        <a:lstStyle/>
        <a:p>
          <a:endParaRPr lang="ru-RU"/>
        </a:p>
      </dgm:t>
    </dgm:pt>
    <dgm:pt modelId="{A33618F5-A281-40F3-B410-37C1DB3E7A92}" type="pres">
      <dgm:prSet presAssocID="{7C4BB45B-7985-46EF-9CB4-212D1C1BA3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51B3FD-1F6F-4761-BBE0-931C129C87B2}" type="pres">
      <dgm:prSet presAssocID="{E01EEA20-50CD-4C17-B8E4-9C29266563BF}" presName="boxAndChildren" presStyleCnt="0"/>
      <dgm:spPr/>
    </dgm:pt>
    <dgm:pt modelId="{6959006E-C0C6-4197-9CC5-5AE2043F0F9E}" type="pres">
      <dgm:prSet presAssocID="{E01EEA20-50CD-4C17-B8E4-9C29266563BF}" presName="parentTextBox" presStyleLbl="node1" presStyleIdx="0" presStyleCnt="5"/>
      <dgm:spPr/>
      <dgm:t>
        <a:bodyPr/>
        <a:lstStyle/>
        <a:p>
          <a:endParaRPr lang="ru-RU"/>
        </a:p>
      </dgm:t>
    </dgm:pt>
    <dgm:pt modelId="{E0CC4A90-ABC8-4D83-A9DA-2CCD1A9960FF}" type="pres">
      <dgm:prSet presAssocID="{53A5C585-6EC8-423C-AED5-453D645616BE}" presName="sp" presStyleCnt="0"/>
      <dgm:spPr/>
    </dgm:pt>
    <dgm:pt modelId="{2E4F02E6-97D5-44E8-82B7-7B5C8B56A892}" type="pres">
      <dgm:prSet presAssocID="{45671326-2E49-4015-A86A-433F6C9F9363}" presName="arrowAndChildren" presStyleCnt="0"/>
      <dgm:spPr/>
    </dgm:pt>
    <dgm:pt modelId="{4B775FF0-B0C2-45CD-8945-9760C61A87F9}" type="pres">
      <dgm:prSet presAssocID="{45671326-2E49-4015-A86A-433F6C9F9363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C2667D33-33D5-4EE4-824A-A79BB47F5872}" type="pres">
      <dgm:prSet presAssocID="{B24D01E1-09AE-4D59-827F-B6F80B91CFE5}" presName="sp" presStyleCnt="0"/>
      <dgm:spPr/>
    </dgm:pt>
    <dgm:pt modelId="{9263F944-7B07-4266-BB92-FF84CB6B2DA9}" type="pres">
      <dgm:prSet presAssocID="{101B7356-2766-4075-8F13-A60C0F82803B}" presName="arrowAndChildren" presStyleCnt="0"/>
      <dgm:spPr/>
    </dgm:pt>
    <dgm:pt modelId="{C44306BA-9A41-4595-8A64-E90541D6EEA2}" type="pres">
      <dgm:prSet presAssocID="{101B7356-2766-4075-8F13-A60C0F82803B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57B449E7-F563-4014-AA16-B1971EA285FB}" type="pres">
      <dgm:prSet presAssocID="{90BA2A57-6948-4294-993E-49B9CF81D58F}" presName="sp" presStyleCnt="0"/>
      <dgm:spPr/>
    </dgm:pt>
    <dgm:pt modelId="{77C5D9C6-A480-489A-99C0-6B47858F2840}" type="pres">
      <dgm:prSet presAssocID="{BB23DB3A-A02B-440E-82D8-7F4790B66FF1}" presName="arrowAndChildren" presStyleCnt="0"/>
      <dgm:spPr/>
    </dgm:pt>
    <dgm:pt modelId="{BD1C6ECA-0DEB-4052-BE64-C4F8BB7A81AB}" type="pres">
      <dgm:prSet presAssocID="{BB23DB3A-A02B-440E-82D8-7F4790B66FF1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FFC7B576-6F4C-4DDC-962B-A8800E798685}" type="pres">
      <dgm:prSet presAssocID="{001B7B24-01FA-46FF-BA55-CAC2C40DDA9E}" presName="sp" presStyleCnt="0"/>
      <dgm:spPr/>
    </dgm:pt>
    <dgm:pt modelId="{97EF29EC-7B36-4503-BD25-A1369E940341}" type="pres">
      <dgm:prSet presAssocID="{B08EE627-4CD1-462B-9F61-9E0379173F78}" presName="arrowAndChildren" presStyleCnt="0"/>
      <dgm:spPr/>
    </dgm:pt>
    <dgm:pt modelId="{0943F5EF-5DCC-4F57-B93D-5C0D2A27FF9C}" type="pres">
      <dgm:prSet presAssocID="{B08EE627-4CD1-462B-9F61-9E0379173F78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5948CE1F-DC86-4768-B405-4E5CDF06EC91}" type="presOf" srcId="{B08EE627-4CD1-462B-9F61-9E0379173F78}" destId="{0943F5EF-5DCC-4F57-B93D-5C0D2A27FF9C}" srcOrd="0" destOrd="0" presId="urn:microsoft.com/office/officeart/2005/8/layout/process4"/>
    <dgm:cxn modelId="{A11A5CB1-E2BB-4D51-87EF-3CB195BA94CA}" type="presOf" srcId="{101B7356-2766-4075-8F13-A60C0F82803B}" destId="{C44306BA-9A41-4595-8A64-E90541D6EEA2}" srcOrd="0" destOrd="0" presId="urn:microsoft.com/office/officeart/2005/8/layout/process4"/>
    <dgm:cxn modelId="{C34C882A-339A-47B3-93BB-71B4302692EF}" type="presOf" srcId="{BB23DB3A-A02B-440E-82D8-7F4790B66FF1}" destId="{BD1C6ECA-0DEB-4052-BE64-C4F8BB7A81AB}" srcOrd="0" destOrd="0" presId="urn:microsoft.com/office/officeart/2005/8/layout/process4"/>
    <dgm:cxn modelId="{10C17B93-B541-45D4-9EBA-90BF2E508AEB}" type="presOf" srcId="{E01EEA20-50CD-4C17-B8E4-9C29266563BF}" destId="{6959006E-C0C6-4197-9CC5-5AE2043F0F9E}" srcOrd="0" destOrd="0" presId="urn:microsoft.com/office/officeart/2005/8/layout/process4"/>
    <dgm:cxn modelId="{BAD4ABEF-0176-44F4-BCD6-DA9583909A7A}" srcId="{7C4BB45B-7985-46EF-9CB4-212D1C1BA35E}" destId="{BB23DB3A-A02B-440E-82D8-7F4790B66FF1}" srcOrd="1" destOrd="0" parTransId="{41248225-CE64-4ECF-A13F-A81CC290EDA1}" sibTransId="{90BA2A57-6948-4294-993E-49B9CF81D58F}"/>
    <dgm:cxn modelId="{161F728C-2702-47FA-94AF-632C1A310B26}" srcId="{7C4BB45B-7985-46EF-9CB4-212D1C1BA35E}" destId="{B08EE627-4CD1-462B-9F61-9E0379173F78}" srcOrd="0" destOrd="0" parTransId="{70FB7CAD-0103-4C7C-A0A3-2AB3F94C680D}" sibTransId="{001B7B24-01FA-46FF-BA55-CAC2C40DDA9E}"/>
    <dgm:cxn modelId="{A495B3CC-DFF7-487A-9070-02F34A07DD16}" srcId="{7C4BB45B-7985-46EF-9CB4-212D1C1BA35E}" destId="{45671326-2E49-4015-A86A-433F6C9F9363}" srcOrd="3" destOrd="0" parTransId="{C1AAC44E-F38D-4D8D-BA31-CED95C914845}" sibTransId="{53A5C585-6EC8-423C-AED5-453D645616BE}"/>
    <dgm:cxn modelId="{806AFF9E-770A-4F5F-971B-47A0A51A8C9D}" type="presOf" srcId="{45671326-2E49-4015-A86A-433F6C9F9363}" destId="{4B775FF0-B0C2-45CD-8945-9760C61A87F9}" srcOrd="0" destOrd="0" presId="urn:microsoft.com/office/officeart/2005/8/layout/process4"/>
    <dgm:cxn modelId="{767D418B-65FD-4225-8397-21FF1EE27F65}" type="presOf" srcId="{7C4BB45B-7985-46EF-9CB4-212D1C1BA35E}" destId="{A33618F5-A281-40F3-B410-37C1DB3E7A92}" srcOrd="0" destOrd="0" presId="urn:microsoft.com/office/officeart/2005/8/layout/process4"/>
    <dgm:cxn modelId="{403E77F1-7552-41D4-B2E8-CCDBDCFC368A}" srcId="{7C4BB45B-7985-46EF-9CB4-212D1C1BA35E}" destId="{E01EEA20-50CD-4C17-B8E4-9C29266563BF}" srcOrd="4" destOrd="0" parTransId="{40A833FC-349B-4C0B-AC3C-5D5976762693}" sibTransId="{9FA2B843-848E-45D6-A688-04A283439C27}"/>
    <dgm:cxn modelId="{687E6969-A0CD-44E5-80BB-D173FD753876}" srcId="{7C4BB45B-7985-46EF-9CB4-212D1C1BA35E}" destId="{101B7356-2766-4075-8F13-A60C0F82803B}" srcOrd="2" destOrd="0" parTransId="{DBAC9532-60FB-41F2-B208-B130FAD1023D}" sibTransId="{B24D01E1-09AE-4D59-827F-B6F80B91CFE5}"/>
    <dgm:cxn modelId="{D843512E-A4E8-4A57-B45C-A32D7349AB7C}" type="presParOf" srcId="{A33618F5-A281-40F3-B410-37C1DB3E7A92}" destId="{9351B3FD-1F6F-4761-BBE0-931C129C87B2}" srcOrd="0" destOrd="0" presId="urn:microsoft.com/office/officeart/2005/8/layout/process4"/>
    <dgm:cxn modelId="{89A6C163-B3F4-4646-AF9E-7A1548580C28}" type="presParOf" srcId="{9351B3FD-1F6F-4761-BBE0-931C129C87B2}" destId="{6959006E-C0C6-4197-9CC5-5AE2043F0F9E}" srcOrd="0" destOrd="0" presId="urn:microsoft.com/office/officeart/2005/8/layout/process4"/>
    <dgm:cxn modelId="{C4060C81-1199-44AB-B150-EBDE09B494E6}" type="presParOf" srcId="{A33618F5-A281-40F3-B410-37C1DB3E7A92}" destId="{E0CC4A90-ABC8-4D83-A9DA-2CCD1A9960FF}" srcOrd="1" destOrd="0" presId="urn:microsoft.com/office/officeart/2005/8/layout/process4"/>
    <dgm:cxn modelId="{0B99E580-707A-498C-859F-8B6478E24FB5}" type="presParOf" srcId="{A33618F5-A281-40F3-B410-37C1DB3E7A92}" destId="{2E4F02E6-97D5-44E8-82B7-7B5C8B56A892}" srcOrd="2" destOrd="0" presId="urn:microsoft.com/office/officeart/2005/8/layout/process4"/>
    <dgm:cxn modelId="{0C5D2454-0FDE-4444-A858-80E761B25330}" type="presParOf" srcId="{2E4F02E6-97D5-44E8-82B7-7B5C8B56A892}" destId="{4B775FF0-B0C2-45CD-8945-9760C61A87F9}" srcOrd="0" destOrd="0" presId="urn:microsoft.com/office/officeart/2005/8/layout/process4"/>
    <dgm:cxn modelId="{AE671306-9616-4A33-9630-A9A5010B863E}" type="presParOf" srcId="{A33618F5-A281-40F3-B410-37C1DB3E7A92}" destId="{C2667D33-33D5-4EE4-824A-A79BB47F5872}" srcOrd="3" destOrd="0" presId="urn:microsoft.com/office/officeart/2005/8/layout/process4"/>
    <dgm:cxn modelId="{D4121B43-2B0F-40D6-A61C-FCCB5EAA0DC2}" type="presParOf" srcId="{A33618F5-A281-40F3-B410-37C1DB3E7A92}" destId="{9263F944-7B07-4266-BB92-FF84CB6B2DA9}" srcOrd="4" destOrd="0" presId="urn:microsoft.com/office/officeart/2005/8/layout/process4"/>
    <dgm:cxn modelId="{B7403C83-7D32-48A8-AB49-DF0A36D5B067}" type="presParOf" srcId="{9263F944-7B07-4266-BB92-FF84CB6B2DA9}" destId="{C44306BA-9A41-4595-8A64-E90541D6EEA2}" srcOrd="0" destOrd="0" presId="urn:microsoft.com/office/officeart/2005/8/layout/process4"/>
    <dgm:cxn modelId="{7D21815A-79B9-4D15-8C5B-7176F018A92A}" type="presParOf" srcId="{A33618F5-A281-40F3-B410-37C1DB3E7A92}" destId="{57B449E7-F563-4014-AA16-B1971EA285FB}" srcOrd="5" destOrd="0" presId="urn:microsoft.com/office/officeart/2005/8/layout/process4"/>
    <dgm:cxn modelId="{81F1C03A-0069-46A2-A4DD-2CB73F7E84F3}" type="presParOf" srcId="{A33618F5-A281-40F3-B410-37C1DB3E7A92}" destId="{77C5D9C6-A480-489A-99C0-6B47858F2840}" srcOrd="6" destOrd="0" presId="urn:microsoft.com/office/officeart/2005/8/layout/process4"/>
    <dgm:cxn modelId="{46E5B6FB-510B-4DEA-BEEC-1AF94771A28B}" type="presParOf" srcId="{77C5D9C6-A480-489A-99C0-6B47858F2840}" destId="{BD1C6ECA-0DEB-4052-BE64-C4F8BB7A81AB}" srcOrd="0" destOrd="0" presId="urn:microsoft.com/office/officeart/2005/8/layout/process4"/>
    <dgm:cxn modelId="{2562740C-4962-4AE4-8568-B4876C74D9AE}" type="presParOf" srcId="{A33618F5-A281-40F3-B410-37C1DB3E7A92}" destId="{FFC7B576-6F4C-4DDC-962B-A8800E798685}" srcOrd="7" destOrd="0" presId="urn:microsoft.com/office/officeart/2005/8/layout/process4"/>
    <dgm:cxn modelId="{B61C9E23-0CDD-4588-A2FF-82C0C12A4754}" type="presParOf" srcId="{A33618F5-A281-40F3-B410-37C1DB3E7A92}" destId="{97EF29EC-7B36-4503-BD25-A1369E940341}" srcOrd="8" destOrd="0" presId="urn:microsoft.com/office/officeart/2005/8/layout/process4"/>
    <dgm:cxn modelId="{351A5F53-C73E-4F8B-9B89-1F642BB235EA}" type="presParOf" srcId="{97EF29EC-7B36-4503-BD25-A1369E940341}" destId="{0943F5EF-5DCC-4F57-B93D-5C0D2A27FF9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9006E-C0C6-4197-9CC5-5AE2043F0F9E}">
      <dsp:nvSpPr>
        <dsp:cNvPr id="0" name=""/>
        <dsp:cNvSpPr/>
      </dsp:nvSpPr>
      <dsp:spPr>
        <a:xfrm>
          <a:off x="0" y="4028805"/>
          <a:ext cx="6096000" cy="6609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90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Заполнение сайта </a:t>
          </a:r>
          <a:endParaRPr lang="ru-RU" sz="1600" kern="1200" dirty="0"/>
        </a:p>
      </dsp:txBody>
      <dsp:txXfrm>
        <a:off x="0" y="4028805"/>
        <a:ext cx="6096000" cy="660958"/>
      </dsp:txXfrm>
    </dsp:sp>
    <dsp:sp modelId="{4B775FF0-B0C2-45CD-8945-9760C61A87F9}">
      <dsp:nvSpPr>
        <dsp:cNvPr id="0" name=""/>
        <dsp:cNvSpPr/>
      </dsp:nvSpPr>
      <dsp:spPr>
        <a:xfrm rot="10800000">
          <a:off x="0" y="3022164"/>
          <a:ext cx="6096000" cy="1016554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90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Интерфейс</a:t>
          </a:r>
          <a:endParaRPr lang="ru-RU" sz="1600" kern="1200" dirty="0"/>
        </a:p>
      </dsp:txBody>
      <dsp:txXfrm rot="10800000">
        <a:off x="0" y="3022164"/>
        <a:ext cx="6096000" cy="660526"/>
      </dsp:txXfrm>
    </dsp:sp>
    <dsp:sp modelId="{C44306BA-9A41-4595-8A64-E90541D6EEA2}">
      <dsp:nvSpPr>
        <dsp:cNvPr id="0" name=""/>
        <dsp:cNvSpPr/>
      </dsp:nvSpPr>
      <dsp:spPr>
        <a:xfrm rot="10800000">
          <a:off x="0" y="2015524"/>
          <a:ext cx="6096000" cy="1016554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90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Разработка структуры</a:t>
          </a:r>
          <a:endParaRPr lang="ru-RU" sz="1600" kern="1200" dirty="0"/>
        </a:p>
      </dsp:txBody>
      <dsp:txXfrm rot="10800000">
        <a:off x="0" y="2015524"/>
        <a:ext cx="6096000" cy="660526"/>
      </dsp:txXfrm>
    </dsp:sp>
    <dsp:sp modelId="{BD1C6ECA-0DEB-4052-BE64-C4F8BB7A81AB}">
      <dsp:nvSpPr>
        <dsp:cNvPr id="0" name=""/>
        <dsp:cNvSpPr/>
      </dsp:nvSpPr>
      <dsp:spPr>
        <a:xfrm rot="10800000">
          <a:off x="0" y="1008883"/>
          <a:ext cx="6096000" cy="1016554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90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Выбор технической платформы </a:t>
          </a:r>
          <a:endParaRPr lang="ru-RU" sz="1600" kern="1200" dirty="0"/>
        </a:p>
      </dsp:txBody>
      <dsp:txXfrm rot="10800000">
        <a:off x="0" y="1008883"/>
        <a:ext cx="6096000" cy="660526"/>
      </dsp:txXfrm>
    </dsp:sp>
    <dsp:sp modelId="{0943F5EF-5DCC-4F57-B93D-5C0D2A27FF9C}">
      <dsp:nvSpPr>
        <dsp:cNvPr id="0" name=""/>
        <dsp:cNvSpPr/>
      </dsp:nvSpPr>
      <dsp:spPr>
        <a:xfrm rot="10800000">
          <a:off x="0" y="2242"/>
          <a:ext cx="6096000" cy="1016554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90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Выбор материалов</a:t>
          </a:r>
          <a:endParaRPr lang="ru-RU" sz="1600" kern="1200" dirty="0"/>
        </a:p>
      </dsp:txBody>
      <dsp:txXfrm rot="10800000">
        <a:off x="0" y="2242"/>
        <a:ext cx="6096000" cy="660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55362-BBF6-4969-A2FD-075B3F64D8AA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81AC1-8121-467B-97B8-A7C24951C7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4887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4A130-A177-4212-AAFE-1866D60A4EAA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3B9FE-6847-4688-AD5C-4240E9408C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0989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Первый (заочный) этап конкурса в номинации «Молодые учителя» включает в себя</a:t>
            </a:r>
            <a:r>
              <a:rPr lang="ru-RU" baseline="0" dirty="0" smtClean="0"/>
              <a:t> анализ </a:t>
            </a:r>
          </a:p>
          <a:p>
            <a:pPr marL="228600" indent="-228600">
              <a:buAutoNum type="arabicParenR"/>
            </a:pPr>
            <a:r>
              <a:rPr lang="ru-RU" baseline="0" dirty="0" smtClean="0"/>
              <a:t>Интернет-ресурса в свободном доступе</a:t>
            </a:r>
          </a:p>
          <a:p>
            <a:pPr marL="228600" indent="-228600">
              <a:buAutoNum type="arabicParenR"/>
            </a:pPr>
            <a:r>
              <a:rPr lang="ru-RU" baseline="0" dirty="0" err="1" smtClean="0"/>
              <a:t>Видофрагмента</a:t>
            </a:r>
            <a:endParaRPr lang="ru-RU" baseline="0" dirty="0" smtClean="0"/>
          </a:p>
          <a:p>
            <a:pPr marL="228600" indent="-228600">
              <a:buAutoNum type="arabicParenR"/>
            </a:pPr>
            <a:r>
              <a:rPr lang="ru-RU" baseline="0" dirty="0" smtClean="0"/>
              <a:t>Творческой работы «Мой путь в профессию»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3B9FE-6847-4688-AD5C-4240E9408C5E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BE6D0695-A390-445D-AC88-5CC87BDDF2D7}" type="datetime1">
              <a:rPr lang="ru-RU" smtClean="0"/>
              <a:pPr/>
              <a:t>25.03.2019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166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208EDC7-6D0D-4CD5-BFA4-5001072A23A8}" type="datetime1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3B9FE-6847-4688-AD5C-4240E9408C5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1539720"/>
            <a:ext cx="1981200" cy="1371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287999-A054-4FC6-9E91-9205ABAB2E61}" type="datetime1">
              <a:rPr lang="ru-RU" smtClean="0"/>
              <a:t>25.03.2019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539720"/>
            <a:ext cx="6324600" cy="13716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35"/>
          <a:stretch/>
        </p:blipFill>
        <p:spPr>
          <a:xfrm>
            <a:off x="0" y="2"/>
            <a:ext cx="4130260" cy="1202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032A-C217-44AA-81FA-0ADDE58F551F}" type="datetime1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10489"/>
            <a:ext cx="6705600" cy="49171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10489"/>
            <a:ext cx="1956046" cy="4917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05979"/>
            <a:ext cx="1676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5862-53B9-4E19-B928-C0D4F66D0CB1}" type="datetime1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796A-9353-46CE-A1CE-CF95BC1132F5}" type="datetime1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0" y="2169208"/>
            <a:ext cx="1600201" cy="123444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89E1F4-76F2-44CD-8C3A-7B3D9212B885}" type="datetime1">
              <a:rPr lang="ru-RU" smtClean="0"/>
              <a:t>25.03.2019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169208"/>
            <a:ext cx="6324600" cy="123444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9304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4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EA730-6D07-4BE4-933B-68BA863DE6EA}" type="datetime1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82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182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28800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05D23-7A83-4756-B84D-63E69429A67C}" type="datetime1">
              <a:rPr lang="ru-RU" smtClean="0"/>
              <a:t>25.03.2019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46B5-7BB6-4C05-B8C0-0B0DC6583878}" type="datetime1">
              <a:rPr lang="ru-RU" smtClean="0"/>
              <a:t>25.03.2019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13189"/>
            <a:ext cx="8831802" cy="49171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88C7-1961-41CA-8CE3-B5D187501647}" type="datetime1">
              <a:rPr lang="ru-RU" smtClean="0"/>
              <a:t>25.03.2019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13157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14300"/>
            <a:ext cx="6705600" cy="4914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5867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1597914"/>
            <a:ext cx="1673352" cy="2112264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58CA-BC08-40C4-9882-7A52D82B2C80}" type="datetime1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342900"/>
            <a:ext cx="1675660" cy="1255014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13157"/>
            <a:ext cx="1981200" cy="49171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14300"/>
            <a:ext cx="6705600" cy="49149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1600200"/>
            <a:ext cx="1676400" cy="222885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AC5F-569C-4364-B412-0C72BFD951E9}" type="datetime1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345186"/>
            <a:ext cx="1676400" cy="1255014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226228"/>
            <a:ext cx="8831802" cy="37841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4301"/>
            <a:ext cx="8814047" cy="10098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66885"/>
            <a:ext cx="8381260" cy="790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89303"/>
            <a:ext cx="8407893" cy="3305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142DF45-220E-44F2-B006-8EA2CA19B088}" type="datetime1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4767263"/>
            <a:ext cx="33528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gnatov.msk.ru/" TargetMode="External"/><Relationship Id="rId7" Type="http://schemas.openxmlformats.org/officeDocument/2006/relationships/hyperlink" Target="http://sergeeva.org.ru/" TargetMode="External"/><Relationship Id="rId2" Type="http://schemas.openxmlformats.org/officeDocument/2006/relationships/hyperlink" Target="https://dinaev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eacher-andreeva.ru/" TargetMode="External"/><Relationship Id="rId5" Type="http://schemas.openxmlformats.org/officeDocument/2006/relationships/hyperlink" Target="https://www.i-a-dmitrieva.com/" TargetMode="External"/><Relationship Id="rId4" Type="http://schemas.openxmlformats.org/officeDocument/2006/relationships/hyperlink" Target="https://kazantsev-history.jimdo.com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7999-A054-4FC6-9E91-9205ABAB2E61}" type="datetime1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70888" y="1904802"/>
            <a:ext cx="6324600" cy="1234440"/>
          </a:xfrm>
        </p:spPr>
        <p:txBody>
          <a:bodyPr/>
          <a:lstStyle/>
          <a:p>
            <a:pPr algn="ctr"/>
            <a:r>
              <a:rPr lang="ru-RU" sz="3200" dirty="0"/>
              <a:t>Представление педагогами Интернет-ресурса</a:t>
            </a:r>
          </a:p>
        </p:txBody>
      </p:sp>
      <p:pic>
        <p:nvPicPr>
          <p:cNvPr id="8" name="Picture 4" descr="http://kiro46.ru/docs/test/img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388" y="1904802"/>
            <a:ext cx="1387603" cy="113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148chel.ru/wp-content/uploads/2017/12/Bez-nazvaniya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1" t="13558" r="5285" b="17559"/>
          <a:stretch/>
        </p:blipFill>
        <p:spPr bwMode="auto">
          <a:xfrm>
            <a:off x="7256389" y="341523"/>
            <a:ext cx="1387603" cy="121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38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00990" y="1266443"/>
            <a:ext cx="8604471" cy="3305556"/>
          </a:xfrm>
        </p:spPr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spc="0" dirty="0"/>
              <a:t>Регулярность обновления информации. </a:t>
            </a:r>
            <a:endParaRPr lang="ru-RU" spc="0" dirty="0" smtClean="0"/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Связь </a:t>
            </a:r>
            <a:r>
              <a:rPr lang="ru-RU" spc="0" dirty="0"/>
              <a:t>информации с текущими событиями. </a:t>
            </a:r>
            <a:endParaRPr lang="ru-RU" spc="0" dirty="0" smtClean="0"/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Наличие </a:t>
            </a:r>
            <a:r>
              <a:rPr lang="ru-RU" spc="0" dirty="0"/>
              <a:t>информации о нормативно-правовой базе образования. </a:t>
            </a:r>
            <a:endParaRPr lang="ru-RU" spc="0" dirty="0" smtClean="0"/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Разнообразие групп пользователей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Новизна и </a:t>
            </a:r>
            <a:r>
              <a:rPr lang="ru-RU" dirty="0"/>
              <a:t>оригинальность информации </a:t>
            </a:r>
            <a:endParaRPr lang="ru-RU" dirty="0" smtClean="0"/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Возможности создания детско-взрослых виртуальных сообществ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/>
              <a:t>Н</a:t>
            </a:r>
            <a:r>
              <a:rPr lang="ru-RU" dirty="0" smtClean="0"/>
              <a:t>аличие </a:t>
            </a:r>
            <a:r>
              <a:rPr lang="ru-RU" dirty="0"/>
              <a:t>возможностей </a:t>
            </a:r>
            <a:r>
              <a:rPr lang="ru-RU" dirty="0" smtClean="0"/>
              <a:t>использования информации </a:t>
            </a:r>
            <a:r>
              <a:rPr lang="ru-RU" dirty="0"/>
              <a:t>для лиц с </a:t>
            </a:r>
            <a:r>
              <a:rPr lang="ru-RU" dirty="0" smtClean="0"/>
              <a:t>ограниченными возможностями </a:t>
            </a:r>
            <a:r>
              <a:rPr lang="ru-RU" dirty="0"/>
              <a:t>здоровья </a:t>
            </a:r>
            <a:r>
              <a:rPr lang="ru-RU" dirty="0" smtClean="0"/>
              <a:t>и особыми потребностями</a:t>
            </a:r>
            <a:endParaRPr lang="ru-RU" spc="0" dirty="0"/>
          </a:p>
          <a:p>
            <a:pPr marL="502920" indent="-457200">
              <a:buFont typeface="+mj-lt"/>
              <a:buAutoNum type="arabicPeriod"/>
            </a:pPr>
            <a:endParaRPr lang="ru-RU" spc="0" dirty="0" smtClean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A66D4-CA41-4821-B82B-B023AD083243}" type="datetime1">
              <a:rPr lang="ru-RU" smtClean="0"/>
              <a:t>25.03.2019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ОГБУ ДПО КИРО, 2018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5775" y="266885"/>
            <a:ext cx="8759686" cy="790796"/>
          </a:xfrm>
        </p:spPr>
        <p:txBody>
          <a:bodyPr/>
          <a:lstStyle/>
          <a:p>
            <a:r>
              <a:rPr lang="ru-RU" dirty="0" smtClean="0"/>
              <a:t>4. Актуальность 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67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dirty="0" smtClean="0"/>
              <a:t>Выстроенная информационная </a:t>
            </a:r>
            <a:r>
              <a:rPr lang="ru-RU" dirty="0"/>
              <a:t>архитектура </a:t>
            </a:r>
            <a:endParaRPr lang="ru-RU" dirty="0" smtClean="0"/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Грамотные </a:t>
            </a:r>
            <a:r>
              <a:rPr lang="ru-RU" spc="0" dirty="0"/>
              <a:t>цветовые решения </a:t>
            </a:r>
            <a:endParaRPr lang="ru-RU" spc="0" dirty="0" smtClean="0"/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Оригинальность </a:t>
            </a:r>
            <a:r>
              <a:rPr lang="ru-RU" spc="0" dirty="0"/>
              <a:t>стиля </a:t>
            </a:r>
            <a:endParaRPr lang="ru-RU" spc="0" dirty="0" smtClean="0"/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Корректность </a:t>
            </a:r>
            <a:r>
              <a:rPr lang="ru-RU" spc="0" dirty="0"/>
              <a:t>обработки графики. </a:t>
            </a:r>
            <a:endParaRPr lang="ru-RU" spc="0" dirty="0" smtClean="0"/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Сбалансированность </a:t>
            </a:r>
            <a:r>
              <a:rPr lang="ru-RU" spc="0" dirty="0"/>
              <a:t>разных способов структурирования информации. </a:t>
            </a:r>
            <a:endParaRPr lang="ru-RU" spc="0" dirty="0" smtClean="0"/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Учёт </a:t>
            </a:r>
            <a:r>
              <a:rPr lang="ru-RU" spc="0" dirty="0"/>
              <a:t>требований </a:t>
            </a:r>
            <a:r>
              <a:rPr lang="ru-RU" spc="0" dirty="0" err="1"/>
              <a:t>здоровьесбережения</a:t>
            </a:r>
            <a:r>
              <a:rPr lang="ru-RU" spc="0" dirty="0"/>
              <a:t> в </a:t>
            </a:r>
            <a:r>
              <a:rPr lang="ru-RU" spc="0" dirty="0" smtClean="0"/>
              <a:t>дизайне.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Внешний вид </a:t>
            </a:r>
            <a:r>
              <a:rPr lang="ru-RU" dirty="0"/>
              <a:t>размещённой </a:t>
            </a:r>
            <a:r>
              <a:rPr lang="ru-RU" dirty="0" smtClean="0"/>
              <a:t>информации.</a:t>
            </a:r>
            <a:endParaRPr lang="ru-RU" spc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D0CF-3964-401F-AB55-B56D56E3D924}" type="datetime1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5253" y="241486"/>
            <a:ext cx="8597007" cy="790796"/>
          </a:xfrm>
        </p:spPr>
        <p:txBody>
          <a:bodyPr/>
          <a:lstStyle/>
          <a:p>
            <a:r>
              <a:rPr lang="ru-RU" sz="2400" dirty="0" smtClean="0"/>
              <a:t>5. Оригинальность и адекватность дизайна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444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81000" y="1289302"/>
            <a:ext cx="8407893" cy="3499867"/>
          </a:xfrm>
        </p:spPr>
        <p:txBody>
          <a:bodyPr>
            <a:normAutofit/>
          </a:bodyPr>
          <a:lstStyle/>
          <a:p>
            <a:r>
              <a:rPr lang="ru-RU" b="1" spc="0" dirty="0" err="1">
                <a:hlinkClick r:id="rId2"/>
              </a:rPr>
              <a:t>Динаев</a:t>
            </a:r>
            <a:r>
              <a:rPr lang="ru-RU" b="1" dirty="0">
                <a:hlinkClick r:id="rId2"/>
              </a:rPr>
              <a:t> </a:t>
            </a:r>
            <a:r>
              <a:rPr lang="ru-RU" b="1" dirty="0" err="1">
                <a:hlinkClick r:id="rId2"/>
              </a:rPr>
              <a:t>Алихан</a:t>
            </a:r>
            <a:r>
              <a:rPr lang="ru-RU" b="1" dirty="0">
                <a:hlinkClick r:id="rId2"/>
              </a:rPr>
              <a:t> </a:t>
            </a:r>
            <a:r>
              <a:rPr lang="ru-RU" b="1" dirty="0" err="1" smtClean="0">
                <a:hlinkClick r:id="rId2"/>
              </a:rPr>
              <a:t>Мавладиевич</a:t>
            </a:r>
            <a:endParaRPr lang="ru-RU" b="1" dirty="0" smtClean="0"/>
          </a:p>
          <a:p>
            <a:r>
              <a:rPr lang="ru-RU" b="1" spc="0" dirty="0">
                <a:hlinkClick r:id="rId3"/>
              </a:rPr>
              <a:t>Игнатов Игнат </a:t>
            </a:r>
            <a:r>
              <a:rPr lang="ru-RU" b="1" spc="0" dirty="0" smtClean="0">
                <a:hlinkClick r:id="rId3"/>
              </a:rPr>
              <a:t>Андреевич</a:t>
            </a:r>
            <a:endParaRPr lang="ru-RU" b="1" spc="0" dirty="0" smtClean="0"/>
          </a:p>
          <a:p>
            <a:r>
              <a:rPr lang="ru-RU" b="1" dirty="0">
                <a:hlinkClick r:id="rId4"/>
              </a:rPr>
              <a:t>Казанцев Илья </a:t>
            </a:r>
            <a:r>
              <a:rPr lang="ru-RU" b="1" dirty="0" smtClean="0">
                <a:hlinkClick r:id="rId4"/>
              </a:rPr>
              <a:t>Сергеевич </a:t>
            </a:r>
            <a:endParaRPr lang="ru-RU" b="1" spc="0" dirty="0" smtClean="0"/>
          </a:p>
          <a:p>
            <a:pPr marL="45720" indent="0">
              <a:buNone/>
            </a:pPr>
            <a:endParaRPr lang="ru-RU" b="1" spc="0" dirty="0" smtClean="0"/>
          </a:p>
          <a:p>
            <a:pPr marL="45720" indent="0">
              <a:buNone/>
            </a:pPr>
            <a:endParaRPr lang="ru-RU" b="1" spc="0" dirty="0" smtClean="0"/>
          </a:p>
          <a:p>
            <a:r>
              <a:rPr lang="ru-RU" b="1" spc="0" dirty="0" smtClean="0">
                <a:hlinkClick r:id="rId5"/>
              </a:rPr>
              <a:t>Дмитриева Ирина Алексеевна</a:t>
            </a:r>
            <a:endParaRPr lang="ru-RU" b="1" spc="0" dirty="0" smtClean="0"/>
          </a:p>
          <a:p>
            <a:r>
              <a:rPr lang="ru-RU" b="1" spc="0" dirty="0">
                <a:hlinkClick r:id="rId6"/>
              </a:rPr>
              <a:t>Андреева Елена Ивановна</a:t>
            </a:r>
            <a:endParaRPr lang="ru-RU" b="1" spc="0" dirty="0"/>
          </a:p>
          <a:p>
            <a:r>
              <a:rPr lang="ru-RU" b="1" spc="0" dirty="0" smtClean="0">
                <a:hlinkClick r:id="rId7"/>
              </a:rPr>
              <a:t>Сергеева Светлана Анатольевна</a:t>
            </a:r>
            <a:endParaRPr lang="ru-RU" b="1" spc="0" dirty="0"/>
          </a:p>
          <a:p>
            <a:endParaRPr lang="ru-RU" b="1" spc="0" dirty="0"/>
          </a:p>
          <a:p>
            <a:endParaRPr lang="ru-RU" b="1" spc="0" dirty="0" smtClean="0"/>
          </a:p>
          <a:p>
            <a:pPr marL="45720" indent="0">
              <a:buNone/>
            </a:pPr>
            <a:endParaRPr lang="ru-RU" spc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67494-DC18-43C4-86EC-7996FD81E660}" type="datetime1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86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796A-9353-46CE-A1CE-CF95BC1132F5}" type="datetime1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idx="4294967295"/>
          </p:nvPr>
        </p:nvSpPr>
        <p:spPr>
          <a:xfrm>
            <a:off x="370888" y="1378227"/>
            <a:ext cx="5870886" cy="185530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b="1" cap="all" spc="0" dirty="0">
                <a:latin typeface="+mj-lt"/>
              </a:rPr>
              <a:t>У моих детей, конечно, будет компьютер. </a:t>
            </a:r>
          </a:p>
          <a:p>
            <a:pPr marL="45720" indent="0">
              <a:buNone/>
            </a:pPr>
            <a:r>
              <a:rPr lang="ru-RU" sz="2800" b="1" cap="all" spc="0" dirty="0">
                <a:latin typeface="+mj-lt"/>
              </a:rPr>
              <a:t>Но первым делом у них будут </a:t>
            </a:r>
            <a:r>
              <a:rPr lang="ru-RU" sz="2800" b="1" cap="all" spc="0" dirty="0">
                <a:solidFill>
                  <a:srgbClr val="FF0000"/>
                </a:solidFill>
                <a:latin typeface="+mj-lt"/>
              </a:rPr>
              <a:t>книги</a:t>
            </a:r>
            <a:r>
              <a:rPr lang="ru-RU" sz="2800" b="1" cap="all" spc="0" dirty="0">
                <a:latin typeface="+mj-lt"/>
              </a:rPr>
              <a:t>!</a:t>
            </a:r>
          </a:p>
        </p:txBody>
      </p:sp>
      <p:pic>
        <p:nvPicPr>
          <p:cNvPr id="9" name="Picture 2" descr="https://akns-images.eonline.com/eol_images/Entire_Site/2015927/rs_634x1024-151027171001-634.Bill-Gates.ms.10271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02"/>
          <a:stretch/>
        </p:blipFill>
        <p:spPr bwMode="auto">
          <a:xfrm>
            <a:off x="6654187" y="1122343"/>
            <a:ext cx="1764550" cy="23369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8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C3D6-54F1-4866-A250-FF3B97963C46}" type="datetime1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76827" y="1590474"/>
            <a:ext cx="6324600" cy="1234440"/>
          </a:xfrm>
        </p:spPr>
        <p:txBody>
          <a:bodyPr/>
          <a:lstStyle/>
          <a:p>
            <a:pPr algn="ctr"/>
            <a:r>
              <a:rPr lang="ru-RU" sz="4800" b="1" dirty="0" smtClean="0">
                <a:latin typeface="Monotype Corsiva" pitchFamily="66" charset="0"/>
              </a:rPr>
              <a:t>Спасибо за внимание!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1038" name="AutoShape 14" descr="http://www.misucell.com/data/out/12/IMG_5829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0" name="Picture 16" descr="http://nwlife.ru/wp-content/gallery/cvety/%D1%86%D0%B2%D0%B5%D1%82%D1%8B-18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5847" y="3120280"/>
            <a:ext cx="2208153" cy="2023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Ð¾Ð±Ð»Ð°ÐºÐ¾ ÑÐ»Ð¾Ð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8814" y="211335"/>
            <a:ext cx="6257186" cy="4692890"/>
          </a:xfrm>
          <a:prstGeom prst="rect">
            <a:avLst/>
          </a:prstGeom>
          <a:noFill/>
        </p:spPr>
      </p:pic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425E-1D42-4153-8B08-091C06F36C12}" type="datetime1">
              <a:rPr lang="ru-RU" smtClean="0"/>
              <a:t>25.03.2019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DB9C-1219-49DF-A3F7-F81F19DBE297}" type="datetime1">
              <a:rPr lang="ru-RU" smtClean="0"/>
              <a:t>25.03.2019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dirty="0" smtClean="0"/>
              <a:t>ОГБУ ДПО КИРО, 2018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067" y="1339928"/>
            <a:ext cx="6324600" cy="282567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cs typeface="Courier New" pitchFamily="49" charset="0"/>
              </a:rPr>
              <a:t>Сайт </a:t>
            </a:r>
            <a:r>
              <a:rPr lang="ru-RU" sz="20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>– </a:t>
            </a:r>
            <a:r>
              <a:rPr lang="ru-RU" sz="18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>совокупность логически связанных между собой</a:t>
            </a:r>
            <a:r>
              <a:rPr lang="en-US" sz="18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> web-</a:t>
            </a:r>
            <a:r>
              <a:rPr lang="ru-RU" sz="18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>страниц</a:t>
            </a:r>
            <a:br>
              <a:rPr lang="ru-RU" sz="18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</a:br>
            <a:r>
              <a:rPr lang="ru-RU" sz="20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/>
            </a:r>
            <a:br>
              <a:rPr lang="ru-RU" sz="20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</a:br>
            <a:r>
              <a:rPr lang="ru-RU" sz="2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cs typeface="Courier New" pitchFamily="49" charset="0"/>
              </a:rPr>
              <a:t>Блог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18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>— сайт</a:t>
            </a:r>
            <a:r>
              <a:rPr lang="ru-RU" sz="1800" dirty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>, основное содержимое которого </a:t>
            </a:r>
            <a:r>
              <a:rPr lang="ru-RU" sz="18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>— регулярно </a:t>
            </a:r>
            <a:r>
              <a:rPr lang="ru-RU" sz="1800" dirty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>добавляемые записи, содержащие текст, изображения или </a:t>
            </a:r>
            <a:r>
              <a:rPr lang="ru-RU" sz="1800" dirty="0" smtClean="0">
                <a:ln w="9525">
                  <a:solidFill>
                    <a:schemeClr val="bg1"/>
                  </a:solidFill>
                  <a:prstDash val="solid"/>
                </a:ln>
                <a:cs typeface="Courier New" pitchFamily="49" charset="0"/>
              </a:rPr>
              <a:t>мультимедиа  </a:t>
            </a:r>
            <a:endParaRPr lang="ru-RU" sz="2000" dirty="0">
              <a:ln w="9525">
                <a:solidFill>
                  <a:schemeClr val="bg1"/>
                </a:solidFill>
                <a:prstDash val="solid"/>
              </a:ln>
              <a:cs typeface="Courier New" pitchFamily="49" charset="0"/>
            </a:endParaRPr>
          </a:p>
        </p:txBody>
      </p:sp>
      <p:pic>
        <p:nvPicPr>
          <p:cNvPr id="1028" name="Picture 4" descr="http://kiro46.ru/docs/test/img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993" y="209216"/>
            <a:ext cx="1387603" cy="113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7771" y="1612778"/>
            <a:ext cx="562365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cap="all" spc="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ourier New" pitchFamily="49" charset="0"/>
              </a:rPr>
              <a:t>Личный </a:t>
            </a:r>
            <a:r>
              <a:rPr lang="ru-RU" sz="2800" b="1" cap="all" spc="15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ourier New" pitchFamily="49" charset="0"/>
              </a:rPr>
              <a:t>сайт </a:t>
            </a:r>
          </a:p>
          <a:p>
            <a:endParaRPr lang="ru-RU" sz="2800" b="1" cap="all" spc="15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Courier New" pitchFamily="49" charset="0"/>
            </a:endParaRPr>
          </a:p>
          <a:p>
            <a:r>
              <a:rPr lang="ru-RU" sz="2800" b="1" cap="all" spc="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ourier New" pitchFamily="49" charset="0"/>
              </a:rPr>
              <a:t>	</a:t>
            </a:r>
            <a:r>
              <a:rPr lang="ru-RU" sz="2800" b="1" cap="all" spc="15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ourier New" pitchFamily="49" charset="0"/>
              </a:rPr>
              <a:t>страница </a:t>
            </a:r>
          </a:p>
          <a:p>
            <a:endParaRPr lang="ru-RU" sz="2800" b="1" cap="all" spc="15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Courier New" pitchFamily="49" charset="0"/>
            </a:endParaRPr>
          </a:p>
          <a:p>
            <a:r>
              <a:rPr lang="ru-RU" sz="2800" b="1" cap="all" spc="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ourier New" pitchFamily="49" charset="0"/>
              </a:rPr>
              <a:t>		блог сайта ОО</a:t>
            </a:r>
          </a:p>
        </p:txBody>
      </p:sp>
    </p:spTree>
    <p:extLst>
      <p:ext uri="{BB962C8B-B14F-4D97-AF65-F5344CB8AC3E}">
        <p14:creationId xmlns:p14="http://schemas.microsoft.com/office/powerpoint/2010/main" val="336438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7726-10FA-44BF-A14F-98E52624BE38}" type="datetime1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862628054"/>
              </p:ext>
            </p:extLst>
          </p:nvPr>
        </p:nvGraphicFramePr>
        <p:xfrm>
          <a:off x="459135" y="238806"/>
          <a:ext cx="6096000" cy="4692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25831" y="150471"/>
            <a:ext cx="19561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+mj-lt"/>
              <a:buAutoNum type="arabicPeriod"/>
            </a:pPr>
            <a:r>
              <a:rPr lang="ru-RU" sz="1600" b="1" dirty="0" smtClean="0">
                <a:solidFill>
                  <a:srgbClr val="FFFF00"/>
                </a:solidFill>
              </a:rPr>
              <a:t>Онлайн-платформа</a:t>
            </a:r>
          </a:p>
          <a:p>
            <a:pPr marL="0" lvl="1" algn="ctr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FF00"/>
                </a:solidFill>
              </a:rPr>
              <a:t>Setup</a:t>
            </a:r>
          </a:p>
          <a:p>
            <a:pPr marL="0" lvl="1" algn="ctr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FFFF00"/>
                </a:solidFill>
              </a:rPr>
              <a:t>Wix</a:t>
            </a:r>
            <a:endParaRPr lang="en-US" sz="1600" dirty="0" smtClean="0">
              <a:solidFill>
                <a:srgbClr val="FFFF00"/>
              </a:solidFill>
            </a:endParaRPr>
          </a:p>
          <a:p>
            <a:pPr marL="0" lvl="1" algn="ctr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FFFF00"/>
                </a:solidFill>
              </a:rPr>
              <a:t>NetHouse</a:t>
            </a:r>
            <a:endParaRPr lang="en-US" sz="1600" dirty="0" smtClean="0">
              <a:solidFill>
                <a:srgbClr val="FFFF00"/>
              </a:solidFill>
            </a:endParaRPr>
          </a:p>
          <a:p>
            <a:pPr marL="0" lvl="1" algn="ctr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FF00"/>
                </a:solidFill>
              </a:rPr>
              <a:t>Google </a:t>
            </a:r>
            <a:r>
              <a:rPr lang="ru-RU" sz="1600" dirty="0" smtClean="0">
                <a:solidFill>
                  <a:srgbClr val="FFFF00"/>
                </a:solidFill>
              </a:rPr>
              <a:t>сайты</a:t>
            </a:r>
          </a:p>
          <a:p>
            <a:pPr marL="0" lvl="1" algn="ctr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FFFF00"/>
                </a:solidFill>
              </a:rPr>
              <a:t>Ucos</a:t>
            </a:r>
            <a:r>
              <a:rPr lang="en-US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>
                <a:solidFill>
                  <a:srgbClr val="FFFF00"/>
                </a:solidFill>
              </a:rPr>
              <a:t>и др.</a:t>
            </a:r>
          </a:p>
          <a:p>
            <a:pPr marL="0" lvl="1" algn="ctr">
              <a:buFont typeface="Arial" pitchFamily="34" charset="0"/>
              <a:buChar char="•"/>
            </a:pPr>
            <a:endParaRPr lang="ru-RU" sz="1600" dirty="0" smtClean="0">
              <a:solidFill>
                <a:srgbClr val="FFFF00"/>
              </a:solidFill>
            </a:endParaRPr>
          </a:p>
          <a:p>
            <a:pPr marL="800100" lvl="1" indent="-342900" algn="ctr">
              <a:buFont typeface="Arial" pitchFamily="34" charset="0"/>
              <a:buChar char="•"/>
            </a:pPr>
            <a:endParaRPr lang="ru-RU" sz="1600" dirty="0" smtClean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29642" y="2043845"/>
            <a:ext cx="191028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 smtClean="0">
                <a:solidFill>
                  <a:srgbClr val="FFFF00"/>
                </a:solidFill>
              </a:rPr>
              <a:t>2. Готовые движки – </a:t>
            </a:r>
            <a:r>
              <a:rPr lang="ru-RU" sz="1600" dirty="0" smtClean="0">
                <a:solidFill>
                  <a:srgbClr val="FFFF00"/>
                </a:solidFill>
              </a:rPr>
              <a:t>системы управления </a:t>
            </a:r>
            <a:r>
              <a:rPr lang="ru-RU" sz="1600" dirty="0" err="1" smtClean="0">
                <a:solidFill>
                  <a:srgbClr val="FFFF00"/>
                </a:solidFill>
              </a:rPr>
              <a:t>контентом</a:t>
            </a:r>
            <a:endParaRPr lang="ru-RU" sz="1600" dirty="0" smtClean="0">
              <a:solidFill>
                <a:srgbClr val="FFFF00"/>
              </a:solidFill>
            </a:endParaRPr>
          </a:p>
          <a:p>
            <a:pPr marL="0" lvl="1" algn="ctr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FFFF00"/>
                </a:solidFill>
              </a:rPr>
              <a:t>WordPress</a:t>
            </a:r>
            <a:endParaRPr lang="en-US" sz="1600" dirty="0" smtClean="0">
              <a:solidFill>
                <a:srgbClr val="FFFF00"/>
              </a:solidFill>
            </a:endParaRPr>
          </a:p>
          <a:p>
            <a:pPr marL="0" lvl="1" algn="ctr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FFFF00"/>
                </a:solidFill>
              </a:rPr>
              <a:t>Joomla</a:t>
            </a:r>
            <a:r>
              <a:rPr lang="en-US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>
                <a:solidFill>
                  <a:srgbClr val="FFFF00"/>
                </a:solidFill>
              </a:rPr>
              <a:t>и др.</a:t>
            </a:r>
            <a:endParaRPr lang="en-US" sz="1600" dirty="0" smtClean="0">
              <a:solidFill>
                <a:srgbClr val="FFFF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081424" y="3987327"/>
            <a:ext cx="19061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3. Написание</a:t>
            </a:r>
            <a:r>
              <a:rPr lang="ru-RU" dirty="0" smtClean="0"/>
              <a:t> </a:t>
            </a:r>
            <a:r>
              <a:rPr lang="ru-RU" sz="1600" b="1" dirty="0" smtClean="0">
                <a:solidFill>
                  <a:srgbClr val="FFFF00"/>
                </a:solidFill>
              </a:rPr>
              <a:t>программного кода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61542" y="685669"/>
            <a:ext cx="19835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Группировка материалов 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по тематическим блокам и уровням пользователей,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выбор материалов  для главной страницы, 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определение содержимого всех меню и т.д.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08674" y="1083643"/>
            <a:ext cx="19524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Цветовая схема или шаблон оформления,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вид шрифта, расположение меню(верхнее, левое, …), размеры рабочих областей и др.</a:t>
            </a:r>
          </a:p>
        </p:txBody>
      </p:sp>
    </p:spTree>
    <p:extLst>
      <p:ext uri="{BB962C8B-B14F-4D97-AF65-F5344CB8AC3E}">
        <p14:creationId xmlns:p14="http://schemas.microsoft.com/office/powerpoint/2010/main" val="43015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943F5EF-5DCC-4F57-B93D-5C0D2A27F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0943F5EF-5DCC-4F57-B93D-5C0D2A27FF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D1C6ECA-0DEB-4052-BE64-C4F8BB7A8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BD1C6ECA-0DEB-4052-BE64-C4F8BB7A81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4306BA-9A41-4595-8A64-E90541D6E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">
                                            <p:graphicEl>
                                              <a:dgm id="{C44306BA-9A41-4595-8A64-E90541D6EE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B775FF0-B0C2-45CD-8945-9760C61A8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">
                                            <p:graphicEl>
                                              <a:dgm id="{4B775FF0-B0C2-45CD-8945-9760C61A87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959006E-C0C6-4197-9CC5-5AE2043F0F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">
                                            <p:graphicEl>
                                              <a:dgm id="{6959006E-C0C6-4197-9CC5-5AE2043F0F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  <p:bldP spid="11" grpId="0" uiExpand="1"/>
      <p:bldP spid="11" grpId="1" uiExpand="1"/>
      <p:bldP spid="13" grpId="0" uiExpand="1"/>
      <p:bldP spid="13" grpId="1" uiExpand="1"/>
      <p:bldP spid="15" grpId="0" uiExpand="1"/>
      <p:bldP spid="15" grpId="1" uiExpand="1"/>
      <p:bldP spid="16" grpId="0" uiExpand="1"/>
      <p:bldP spid="16" grpId="1" uiExpand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84B22-5ABF-4528-B282-CE81CD7789CD}" type="datetime1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оценивания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73200"/>
            <a:ext cx="8407893" cy="3121659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rabicPeriod"/>
            </a:pPr>
            <a:r>
              <a:rPr lang="ru-RU" sz="2400" spc="0" dirty="0" smtClean="0"/>
              <a:t>Информационная насыщенность</a:t>
            </a:r>
          </a:p>
          <a:p>
            <a:pPr marL="560070" indent="-514350">
              <a:buFont typeface="+mj-lt"/>
              <a:buAutoNum type="arabicPeriod"/>
            </a:pPr>
            <a:r>
              <a:rPr lang="ru-RU" sz="2400" spc="0" dirty="0" smtClean="0"/>
              <a:t>Безопасность </a:t>
            </a:r>
            <a:r>
              <a:rPr lang="ru-RU" sz="2400" spc="0" dirty="0"/>
              <a:t>и комфортность виртуальной образовательной </a:t>
            </a:r>
            <a:r>
              <a:rPr lang="ru-RU" sz="2400" spc="0" dirty="0" smtClean="0"/>
              <a:t>среды</a:t>
            </a:r>
          </a:p>
          <a:p>
            <a:pPr marL="560070" indent="-514350">
              <a:buFont typeface="+mj-lt"/>
              <a:buAutoNum type="arabicPeriod"/>
            </a:pPr>
            <a:r>
              <a:rPr lang="ru-RU" sz="2400" spc="0" dirty="0"/>
              <a:t>Эффективность обратной </a:t>
            </a:r>
            <a:r>
              <a:rPr lang="ru-RU" sz="2400" spc="0" dirty="0" smtClean="0"/>
              <a:t>связи</a:t>
            </a:r>
          </a:p>
          <a:p>
            <a:pPr marL="560070" indent="-514350">
              <a:buFont typeface="+mj-lt"/>
              <a:buAutoNum type="arabicPeriod"/>
            </a:pPr>
            <a:r>
              <a:rPr lang="ru-RU" sz="2400" spc="0" dirty="0"/>
              <a:t>Актуальность </a:t>
            </a:r>
            <a:r>
              <a:rPr lang="ru-RU" sz="2400" spc="0" dirty="0" smtClean="0"/>
              <a:t>информации</a:t>
            </a:r>
          </a:p>
          <a:p>
            <a:pPr marL="560070" indent="-514350">
              <a:buFont typeface="+mj-lt"/>
              <a:buAutoNum type="arabicPeriod"/>
            </a:pPr>
            <a:r>
              <a:rPr lang="ru-RU" sz="2400" spc="0" dirty="0"/>
              <a:t>Оригинальность и адекватность </a:t>
            </a:r>
            <a:r>
              <a:rPr lang="ru-RU" sz="2400" spc="0" dirty="0" smtClean="0"/>
              <a:t>дизайна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0561-3D7E-4442-B76F-EA78B9F9D38A}" type="datetime1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ОГБУ ДПО КИРО, 2018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888" y="266885"/>
            <a:ext cx="8391371" cy="79079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Критерии оценивания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2604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Количество и методическая </a:t>
            </a:r>
            <a:r>
              <a:rPr lang="ru-RU" spc="0" dirty="0"/>
              <a:t>ценность </a:t>
            </a:r>
            <a:r>
              <a:rPr lang="ru-RU" spc="0" dirty="0" smtClean="0"/>
              <a:t>материалов</a:t>
            </a:r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Различное структурирование (тексты, таблицы, схемы и др.)</a:t>
            </a:r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Разнообразие содержания</a:t>
            </a:r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Тематическая </a:t>
            </a:r>
            <a:r>
              <a:rPr lang="ru-RU" spc="0" dirty="0"/>
              <a:t>организованность информации. </a:t>
            </a:r>
            <a:endParaRPr lang="ru-RU" spc="0" dirty="0" smtClean="0"/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Научная </a:t>
            </a:r>
            <a:r>
              <a:rPr lang="ru-RU" spc="0" dirty="0"/>
              <a:t>корректность. </a:t>
            </a:r>
            <a:endParaRPr lang="ru-RU" spc="0" dirty="0" smtClean="0"/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Методическая </a:t>
            </a:r>
            <a:r>
              <a:rPr lang="ru-RU" spc="0" dirty="0"/>
              <a:t>грамотность.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CC4-0A12-437A-A988-AFA5CFB7F816}" type="datetime1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237" y="266885"/>
            <a:ext cx="8795454" cy="790796"/>
          </a:xfrm>
        </p:spPr>
        <p:txBody>
          <a:bodyPr/>
          <a:lstStyle/>
          <a:p>
            <a:r>
              <a:rPr lang="ru-RU" dirty="0" smtClean="0"/>
              <a:t>1. Информационная насыщенность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dirty="0"/>
              <a:t>П</a:t>
            </a:r>
            <a:r>
              <a:rPr lang="ru-RU" dirty="0" smtClean="0"/>
              <a:t>онятное </a:t>
            </a:r>
            <a:r>
              <a:rPr lang="ru-RU" dirty="0"/>
              <a:t>меню (</a:t>
            </a:r>
            <a:r>
              <a:rPr lang="ru-RU" dirty="0" smtClean="0"/>
              <a:t>рубрикация)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Удобство навигации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Разумная скорость загрузки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Удобный формат </a:t>
            </a:r>
            <a:r>
              <a:rPr lang="ru-RU" dirty="0"/>
              <a:t>для </a:t>
            </a:r>
            <a:r>
              <a:rPr lang="ru-RU" dirty="0" smtClean="0"/>
              <a:t>коммуникации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Языковая культура 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Наличие инструкций </a:t>
            </a:r>
            <a:r>
              <a:rPr lang="ru-RU" dirty="0"/>
              <a:t>и пояснений </a:t>
            </a:r>
            <a:r>
              <a:rPr lang="ru-RU" dirty="0" smtClean="0"/>
              <a:t>для пользователей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Защищённость и </a:t>
            </a:r>
            <a:r>
              <a:rPr lang="ru-RU" dirty="0"/>
              <a:t>адекватность </a:t>
            </a:r>
            <a:r>
              <a:rPr lang="ru-RU" dirty="0" smtClean="0"/>
              <a:t>виртуальной среды </a:t>
            </a:r>
            <a:r>
              <a:rPr lang="ru-RU" dirty="0"/>
              <a:t>образовательным целям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796A-9353-46CE-A1CE-CF95BC1132F5}" type="datetime1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2. Безопасность и комфортность виртуальной образовательной среды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6012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1000" y="1346453"/>
            <a:ext cx="8407893" cy="3305556"/>
          </a:xfrm>
        </p:spPr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spc="0" dirty="0"/>
              <a:t>Разнообразие </a:t>
            </a:r>
            <a:r>
              <a:rPr lang="ru-RU" spc="0" dirty="0" smtClean="0"/>
              <a:t>возможностей </a:t>
            </a:r>
            <a:r>
              <a:rPr lang="ru-RU" spc="0" dirty="0"/>
              <a:t>для обратной связи. </a:t>
            </a:r>
          </a:p>
          <a:p>
            <a:pPr marL="502920" indent="-457200">
              <a:buFont typeface="+mj-lt"/>
              <a:buAutoNum type="arabicPeriod"/>
            </a:pPr>
            <a:r>
              <a:rPr lang="ru-RU" spc="0" dirty="0"/>
              <a:t>Доступность обратной связи. </a:t>
            </a:r>
          </a:p>
          <a:p>
            <a:pPr marL="502920" indent="-457200">
              <a:buFont typeface="+mj-lt"/>
              <a:buAutoNum type="arabicPeriod"/>
            </a:pPr>
            <a:r>
              <a:rPr lang="ru-RU" spc="0" dirty="0"/>
              <a:t>Наличие контактных данных. </a:t>
            </a:r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Возможности для обсуждений и дискуссий. </a:t>
            </a:r>
            <a:endParaRPr lang="ru-RU" spc="0" dirty="0"/>
          </a:p>
          <a:p>
            <a:pPr marL="502920" indent="-457200">
              <a:buFont typeface="+mj-lt"/>
              <a:buAutoNum type="arabicPeriod"/>
            </a:pPr>
            <a:r>
              <a:rPr lang="ru-RU" spc="0" dirty="0"/>
              <a:t>Удобство использования механизмов обратной связи.</a:t>
            </a:r>
          </a:p>
          <a:p>
            <a:pPr marL="502920" indent="-457200">
              <a:buFont typeface="+mj-lt"/>
              <a:buAutoNum type="arabicPeriod"/>
            </a:pPr>
            <a:r>
              <a:rPr lang="ru-RU" spc="0" dirty="0"/>
              <a:t>Систематичность и адресная </a:t>
            </a:r>
            <a:r>
              <a:rPr lang="ru-RU" spc="0" dirty="0" smtClean="0"/>
              <a:t>помощь.</a:t>
            </a:r>
          </a:p>
          <a:p>
            <a:pPr marL="502920" indent="-457200">
              <a:buFont typeface="+mj-lt"/>
              <a:buAutoNum type="arabicPeriod"/>
            </a:pPr>
            <a:r>
              <a:rPr lang="ru-RU" spc="0" dirty="0" smtClean="0"/>
              <a:t>Интенсивность обратной </a:t>
            </a:r>
            <a:r>
              <a:rPr lang="ru-RU" spc="0" dirty="0"/>
              <a:t>связи и количество вовлечённых </a:t>
            </a:r>
            <a:r>
              <a:rPr lang="ru-RU" spc="0" dirty="0" smtClean="0"/>
              <a:t>пользователей.</a:t>
            </a:r>
            <a:endParaRPr lang="ru-RU" spc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268-FE37-4FC0-A514-F2B9C22B620E}" type="datetime1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ОГБУ ДПО КИРО, 2018</a:t>
            </a:r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6271" y="266885"/>
            <a:ext cx="8780442" cy="790796"/>
          </a:xfrm>
        </p:spPr>
        <p:txBody>
          <a:bodyPr/>
          <a:lstStyle/>
          <a:p>
            <a:r>
              <a:rPr lang="ru-RU" dirty="0"/>
              <a:t>3</a:t>
            </a:r>
            <a:r>
              <a:rPr lang="ru-RU" dirty="0" smtClean="0"/>
              <a:t>.Эффективность обратной связи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8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МО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1167</TotalTime>
  <Words>464</Words>
  <Application>Microsoft Office PowerPoint</Application>
  <PresentationFormat>Экран (16:9)</PresentationFormat>
  <Paragraphs>122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Calibri</vt:lpstr>
      <vt:lpstr>Courier New</vt:lpstr>
      <vt:lpstr>Monotype Corsiva</vt:lpstr>
      <vt:lpstr>Wingdings</vt:lpstr>
      <vt:lpstr>Wingdings 2</vt:lpstr>
      <vt:lpstr>Сетка</vt:lpstr>
      <vt:lpstr>Представление педагогами Интернет-ресурса</vt:lpstr>
      <vt:lpstr>Презентация PowerPoint</vt:lpstr>
      <vt:lpstr>Сайт – совокупность логически связанных между собой web-страниц  Блог — сайт, основное содержимое которого — регулярно добавляемые записи, содержащие текст, изображения или мультимедиа  </vt:lpstr>
      <vt:lpstr>Презентация PowerPoint</vt:lpstr>
      <vt:lpstr>Критерии оценивания</vt:lpstr>
      <vt:lpstr>Критерии оценивания</vt:lpstr>
      <vt:lpstr>1. Информационная насыщенность</vt:lpstr>
      <vt:lpstr>2. Безопасность и комфортность виртуальной образовательной среды</vt:lpstr>
      <vt:lpstr>3.Эффективность обратной связи</vt:lpstr>
      <vt:lpstr>4. Актуальность информации</vt:lpstr>
      <vt:lpstr>5. Оригинальность и адекватность дизайна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user</cp:lastModifiedBy>
  <cp:revision>114</cp:revision>
  <dcterms:created xsi:type="dcterms:W3CDTF">2014-11-21T11:00:06Z</dcterms:created>
  <dcterms:modified xsi:type="dcterms:W3CDTF">2019-03-25T07:38:14Z</dcterms:modified>
</cp:coreProperties>
</file>