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84" r:id="rId5"/>
    <p:sldId id="264" r:id="rId6"/>
    <p:sldId id="263" r:id="rId7"/>
    <p:sldId id="288" r:id="rId8"/>
    <p:sldId id="297" r:id="rId9"/>
    <p:sldId id="294" r:id="rId10"/>
    <p:sldId id="265" r:id="rId11"/>
    <p:sldId id="290" r:id="rId12"/>
    <p:sldId id="267" r:id="rId13"/>
    <p:sldId id="293" r:id="rId14"/>
    <p:sldId id="277" r:id="rId15"/>
    <p:sldId id="295" r:id="rId16"/>
    <p:sldId id="271" r:id="rId17"/>
    <p:sldId id="274" r:id="rId18"/>
    <p:sldId id="276" r:id="rId19"/>
    <p:sldId id="275" r:id="rId20"/>
    <p:sldId id="280" r:id="rId21"/>
    <p:sldId id="281" r:id="rId22"/>
    <p:sldId id="279" r:id="rId23"/>
    <p:sldId id="300" r:id="rId24"/>
    <p:sldId id="296" r:id="rId25"/>
    <p:sldId id="298" r:id="rId26"/>
    <p:sldId id="299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44172386643071"/>
          <c:y val="3.7113692348359865E-2"/>
          <c:w val="0.59992790656110895"/>
          <c:h val="0.78012117427565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0.12000000000000002</c:v>
                </c:pt>
                <c:pt idx="1">
                  <c:v>0.16000000000000081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0.52</c:v>
                </c:pt>
                <c:pt idx="1">
                  <c:v>0.56000000000000005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0.36000000000000032</c:v>
                </c:pt>
                <c:pt idx="1">
                  <c:v>0.28000000000000008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8931840"/>
        <c:axId val="51020928"/>
      </c:barChart>
      <c:catAx>
        <c:axId val="48931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1020928"/>
        <c:crosses val="autoZero"/>
        <c:auto val="1"/>
        <c:lblAlgn val="ctr"/>
        <c:lblOffset val="100"/>
        <c:noMultiLvlLbl val="0"/>
      </c:catAx>
      <c:valAx>
        <c:axId val="51020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8931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69948480196468"/>
          <c:y val="3.7113692348359782E-2"/>
          <c:w val="0.7308952821903093"/>
          <c:h val="0.85121739412203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0.12000000000000002</c:v>
                </c:pt>
                <c:pt idx="1">
                  <c:v>0.15000000000000024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0.51</c:v>
                </c:pt>
                <c:pt idx="1">
                  <c:v>0.58000000000000007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0.37000000000000038</c:v>
                </c:pt>
                <c:pt idx="1">
                  <c:v>0.27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8932352"/>
        <c:axId val="51023232"/>
      </c:barChart>
      <c:catAx>
        <c:axId val="48932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1023232"/>
        <c:crosses val="autoZero"/>
        <c:auto val="1"/>
        <c:lblAlgn val="ctr"/>
        <c:lblOffset val="100"/>
        <c:noMultiLvlLbl val="0"/>
      </c:catAx>
      <c:valAx>
        <c:axId val="510232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8932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0.18000000000000024</c:v>
                </c:pt>
                <c:pt idx="1">
                  <c:v>0.30000000000000032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0.54</c:v>
                </c:pt>
                <c:pt idx="1">
                  <c:v>0.56000000000000005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0.28000000000000008</c:v>
                </c:pt>
                <c:pt idx="1">
                  <c:v>0.14000000000000001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3983744"/>
        <c:axId val="51024960"/>
      </c:barChart>
      <c:catAx>
        <c:axId val="5398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1024960"/>
        <c:crosses val="autoZero"/>
        <c:auto val="1"/>
        <c:lblAlgn val="ctr"/>
        <c:lblOffset val="100"/>
        <c:noMultiLvlLbl val="0"/>
      </c:catAx>
      <c:valAx>
        <c:axId val="51024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3983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/>
                      <a:t>33%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</c:v>
                </c:pt>
                <c:pt idx="1">
                  <c:v>0.33000000000000235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0.56000000000000005</c:v>
                </c:pt>
                <c:pt idx="1">
                  <c:v>0.58000000000000007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Май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0.24000000000000021</c:v>
                </c:pt>
                <c:pt idx="1">
                  <c:v>9.0000000000000024E-2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8933376"/>
        <c:axId val="51026688"/>
      </c:barChart>
      <c:catAx>
        <c:axId val="48933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1026688"/>
        <c:crosses val="autoZero"/>
        <c:auto val="1"/>
        <c:lblAlgn val="ctr"/>
        <c:lblOffset val="100"/>
        <c:noMultiLvlLbl val="0"/>
      </c:catAx>
      <c:valAx>
        <c:axId val="510266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89333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3.xls"/><Relationship Id="rId3" Type="http://schemas.openxmlformats.org/officeDocument/2006/relationships/image" Target="../media/image1.jpeg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2.xls"/><Relationship Id="rId5" Type="http://schemas.openxmlformats.org/officeDocument/2006/relationships/image" Target="../media/image43.png"/><Relationship Id="rId4" Type="http://schemas.openxmlformats.org/officeDocument/2006/relationships/oleObject" Target="../embeddings/_____Microsoft_Excel_97-20031.xls"/><Relationship Id="rId9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6.xls"/><Relationship Id="rId3" Type="http://schemas.openxmlformats.org/officeDocument/2006/relationships/image" Target="../media/image1.jpe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_____Microsoft_Excel_97-20035.xls"/><Relationship Id="rId5" Type="http://schemas.openxmlformats.org/officeDocument/2006/relationships/image" Target="../media/image46.png"/><Relationship Id="rId4" Type="http://schemas.openxmlformats.org/officeDocument/2006/relationships/oleObject" Target="../embeddings/_____Microsoft_Excel_97-20034.xls"/><Relationship Id="rId9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100811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9» г. Курска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776864" cy="1800200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«Система духовно-нравственного развития и воспитания в дошкольной образовательной организации»</a:t>
            </a:r>
          </a:p>
          <a:p>
            <a:r>
              <a:rPr lang="ru-RU" sz="6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Курск</a:t>
            </a:r>
          </a:p>
          <a:p>
            <a:pPr algn="r"/>
            <a:endParaRPr lang="ru-RU" sz="6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429000"/>
            <a:ext cx="4680520" cy="3014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04664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:\Вифлеемская звезда\диск\ФОТО\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410445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Documents and Settings\admin\Local Settings\Temp\Rar$DIa5656.42920\Screenshot_20210523-162849_Browser.jpg"/>
          <p:cNvPicPr/>
          <p:nvPr/>
        </p:nvPicPr>
        <p:blipFill>
          <a:blip r:embed="rId4" cstate="print"/>
          <a:srcRect l="8480" r="9933"/>
          <a:stretch>
            <a:fillRect/>
          </a:stretch>
        </p:blipFill>
        <p:spPr bwMode="auto">
          <a:xfrm>
            <a:off x="4572000" y="1124744"/>
            <a:ext cx="417646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Documents and Settings\admin\Local Settings\Temp\Rar$DIa5656.34032\Screenshot_20210523-162324_Browser.jpg"/>
          <p:cNvPicPr/>
          <p:nvPr/>
        </p:nvPicPr>
        <p:blipFill>
          <a:blip r:embed="rId5" cstate="print"/>
          <a:srcRect l="3876" t="5774" r="5572" b="26772"/>
          <a:stretch>
            <a:fillRect/>
          </a:stretch>
        </p:blipFill>
        <p:spPr bwMode="auto">
          <a:xfrm>
            <a:off x="2051720" y="3861048"/>
            <a:ext cx="5467350" cy="23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457222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C:\Documents and Settings\admin\Local Settings\Temp\Rar$DIa4620.49625\1_5 отличий копия - копия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76672"/>
            <a:ext cx="21602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admin\Local Settings\Temp\Rar$DIa4620.10018\2_5 отличий копия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76672"/>
            <a:ext cx="23042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Local Settings\Temp\Rar$DIa1716.20020\кроссворд 1 копия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789040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Local Settings\Temp\Rar$DIa4876.4929\дорога в храм копия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789040"/>
            <a:ext cx="20882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Local Settings\Temp\Rar$DIa4620.15792\3_5 отличий копия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76672"/>
            <a:ext cx="237626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\Local Settings\Temp\Rar$DIa4876.49879\кроссворд 2 копия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3789040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60649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Совместный праздники Пасхи и Рождества Христова с воскресной школой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Воскресенско-Ильинского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храма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528" y="1124744"/>
            <a:ext cx="3948125" cy="2520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860032" y="1124744"/>
            <a:ext cx="3672408" cy="2553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89040"/>
            <a:ext cx="3744416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933056"/>
            <a:ext cx="3816423" cy="2443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04664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Экскурсии 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5536" y="836712"/>
            <a:ext cx="3964944" cy="2615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88024" y="836712"/>
            <a:ext cx="410664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717032"/>
            <a:ext cx="403244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788024" y="3789040"/>
            <a:ext cx="4007085" cy="2664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педагогической диагностики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основам духовно-нравственной культуры (2020-2021 г.г.)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11560" y="1268760"/>
          <a:ext cx="3312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99592" y="836712"/>
            <a:ext cx="38079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5-6 лет, группы №3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292080" y="1340768"/>
          <a:ext cx="341987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899592" y="3789040"/>
          <a:ext cx="3651870" cy="233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5220072" y="3861048"/>
          <a:ext cx="338437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580112" y="764704"/>
            <a:ext cx="3203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5-6 лет, группы №7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3429000"/>
            <a:ext cx="2759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6-7 лет, группы №9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3429000"/>
            <a:ext cx="2759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6-7 лет, группы №5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в конкурсах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836712"/>
            <a:ext cx="3807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80112" y="764704"/>
            <a:ext cx="3203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34290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34290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H:\признание\грамоты\печать\Благодарность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1963841" cy="288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4" cstate="print"/>
          <a:srcRect l="34862" t="24114" r="39843" b="6398"/>
          <a:stretch>
            <a:fillRect/>
          </a:stretch>
        </p:blipFill>
        <p:spPr bwMode="auto">
          <a:xfrm>
            <a:off x="2699792" y="764704"/>
            <a:ext cx="1872208" cy="284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5" cstate="print"/>
          <a:srcRect l="35969" t="24114" r="36246" b="4429"/>
          <a:stretch>
            <a:fillRect/>
          </a:stretch>
        </p:blipFill>
        <p:spPr bwMode="auto">
          <a:xfrm>
            <a:off x="4860032" y="764704"/>
            <a:ext cx="187220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Documents and Settings\admin\Мои документы\Загрузки\20211015_14394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3933056"/>
            <a:ext cx="1656184" cy="246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Documents and Settings\admin\Local Settings\Temp\Rar$DIa4248.3929\354523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3861048"/>
            <a:ext cx="180020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:\Вифлеемская звезда\грамоты\марчук сад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3861048"/>
            <a:ext cx="1584175" cy="259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/>
          <p:nvPr/>
        </p:nvPicPr>
        <p:blipFill>
          <a:blip r:embed="rId9" cstate="print"/>
          <a:srcRect l="35416" t="23130" r="36246" b="3937"/>
          <a:stretch>
            <a:fillRect/>
          </a:stretch>
        </p:blipFill>
        <p:spPr bwMode="auto">
          <a:xfrm>
            <a:off x="6876256" y="764704"/>
            <a:ext cx="17281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/>
          <p:cNvPicPr/>
          <p:nvPr/>
        </p:nvPicPr>
        <p:blipFill>
          <a:blip r:embed="rId10" cstate="print"/>
          <a:srcRect l="35692" t="28543" r="36246" b="3445"/>
          <a:stretch>
            <a:fillRect/>
          </a:stretch>
        </p:blipFill>
        <p:spPr bwMode="auto">
          <a:xfrm>
            <a:off x="6660232" y="3933056"/>
            <a:ext cx="18002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>
              <a:spcBef>
                <a:spcPct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395536" y="980728"/>
            <a:ext cx="2880320" cy="144016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 – аналитическое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796136" y="1052736"/>
            <a:ext cx="3096344" cy="144016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Просветительское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568" y="4509120"/>
            <a:ext cx="2880320" cy="13681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Досуговое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24128" y="4509120"/>
            <a:ext cx="3096344" cy="144016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Наглядно-информационное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457222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19707204">
            <a:off x="5770154" y="2442687"/>
            <a:ext cx="742822" cy="385770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2899244">
            <a:off x="2772911" y="2418550"/>
            <a:ext cx="816902" cy="402987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8875004">
            <a:off x="2867436" y="4144045"/>
            <a:ext cx="865202" cy="33774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2291632">
            <a:off x="5620098" y="4128822"/>
            <a:ext cx="742822" cy="38651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644280" y="2429272"/>
            <a:ext cx="2376264" cy="216024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работы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Мастер-классы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404664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Просветительское направление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764704"/>
            <a:ext cx="8676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Совместные экскурсии, прогулки, </a:t>
            </a:r>
          </a:p>
          <a:p>
            <a:pPr algn="ctr"/>
            <a:r>
              <a:rPr lang="ru-RU" alt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нетрадиционные родительские собрания, круглый стол и т.д.</a:t>
            </a:r>
            <a:endParaRPr lang="ru-RU" alt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3" name="Рисунок 5" descr="P102025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53197"/>
            <a:ext cx="3312368" cy="2483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844824"/>
            <a:ext cx="4135379" cy="2760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933056"/>
            <a:ext cx="3816424" cy="2547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6012160" y="4653136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«Пасхальные  колокольчики из соленого теста»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4437112"/>
            <a:ext cx="23762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«Кукла-закрутка»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11760" y="6309320"/>
            <a:ext cx="30446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Декорирование пасхальных яиц»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476672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Семинар-практикум «Роль отца в воспитании детей»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 t="3150"/>
          <a:stretch>
            <a:fillRect/>
          </a:stretch>
        </p:blipFill>
        <p:spPr>
          <a:xfrm>
            <a:off x="395536" y="1052736"/>
            <a:ext cx="410445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980727"/>
            <a:ext cx="3610727" cy="286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 t="14027"/>
          <a:stretch>
            <a:fillRect/>
          </a:stretch>
        </p:blipFill>
        <p:spPr bwMode="auto">
          <a:xfrm>
            <a:off x="2411760" y="3767748"/>
            <a:ext cx="4392488" cy="2845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60648"/>
            <a:ext cx="81369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Досуговая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форма</a:t>
            </a:r>
          </a:p>
          <a:p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установления  эмоционального контакта между педагогами, родителями и детьми.  Совместное содержательное проведение досуга, когда родители и дети вместе отдыхают, способствуют укреплению и углублению связей между ними. 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 t="-362" b="8685"/>
          <a:stretch>
            <a:fillRect/>
          </a:stretch>
        </p:blipFill>
        <p:spPr bwMode="auto">
          <a:xfrm>
            <a:off x="323528" y="2132856"/>
            <a:ext cx="389357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060848"/>
            <a:ext cx="4642383" cy="3095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899592" y="5157192"/>
            <a:ext cx="3168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«Русские народные сказки»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5229200"/>
            <a:ext cx="30040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«Масленица»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368072"/>
          <a:ext cx="806489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684664">
                <a:tc>
                  <a:txBody>
                    <a:bodyPr/>
                    <a:lstStyle/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создание условий для успешной реализации работы по духовно-нравственному воспитанию; обеспечение высокой эффективности образовательной работы на уровне современных требований.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268760"/>
          <a:ext cx="2088232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3816424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Педагоги: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-создание условий для повышения профессиональной компетентности, роста педагогического мастерства и развития творческого потенциала каждого педагога;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-организация активного участия педагогов в планировании, разработке и реализации программы по духовно-нравственному воспитанию;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-проведение мониторинга для объективного анализа работы по духовно-нравственному воспитанию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83768" y="1268760"/>
          <a:ext cx="2016224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Родители: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-организовать систему мер по просвещению семей в вопросах традиционных подходов к духовно-нравственному воспитанию детей;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-разработать формы, содержания, методы интегрирования духовно-нравственных компонентов в практику семейного воспитания;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-активное включение опыта семейного духовно-нравственного воспитания  в организацию работы в ДОУ.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44008" y="1268760"/>
          <a:ext cx="2016224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</a:tblGrid>
              <a:tr h="3744416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Дети: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приобщения к ценностям православной культуры;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-формирование духовно-нравственного отношения и чувства сопричастности к культурному наследию своего народа;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-формирование положительных, доброжелательных, коллективных взаимоотношений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воспитание уважительного отношения к труду.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732240" y="1340768"/>
          <a:ext cx="2016224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</a:tblGrid>
              <a:tr h="3672408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Социум: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-расширение взаимодействия с социальными партнерами, предполагающее установление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доверительных контактов;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-выработка общей позиции в отношении воспитания детей;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создание условий для совместной деятельности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Стрелка вниз 9"/>
          <p:cNvSpPr/>
          <p:nvPr/>
        </p:nvSpPr>
        <p:spPr>
          <a:xfrm flipH="1">
            <a:off x="1547664" y="1052736"/>
            <a:ext cx="216025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3563888" y="1124744"/>
            <a:ext cx="216024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5652120" y="1124744"/>
            <a:ext cx="242313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7812360" y="1124744"/>
            <a:ext cx="216024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899592" y="5157192"/>
          <a:ext cx="73448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4816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работы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35696" y="5661248"/>
          <a:ext cx="55446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46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Результативность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411760" y="6165304"/>
          <a:ext cx="42484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Перспективы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Стрелка вниз 19"/>
          <p:cNvSpPr/>
          <p:nvPr/>
        </p:nvSpPr>
        <p:spPr>
          <a:xfrm flipH="1">
            <a:off x="1403648" y="4869160"/>
            <a:ext cx="216024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3347864" y="4797152"/>
            <a:ext cx="216024" cy="432048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flipH="1">
            <a:off x="5697835" y="4797152"/>
            <a:ext cx="242317" cy="432048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flipH="1">
            <a:off x="7668344" y="4797152"/>
            <a:ext cx="216024" cy="432048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flipH="1">
            <a:off x="6372200" y="5517232"/>
            <a:ext cx="288032" cy="648072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flipH="1">
            <a:off x="2627784" y="5517232"/>
            <a:ext cx="279648" cy="648072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332656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196752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«Посещаете ли Вы православный храм?»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650" name="Диаграмма 4"/>
          <p:cNvGraphicFramePr>
            <a:graphicFrameLocks/>
          </p:cNvGraphicFramePr>
          <p:nvPr/>
        </p:nvGraphicFramePr>
        <p:xfrm>
          <a:off x="539552" y="1628800"/>
          <a:ext cx="3240087" cy="20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Диаграмма" r:id="rId4" imgW="7559695" imgH="4407790" progId="Excel.Sheet.8">
                  <p:embed/>
                </p:oleObj>
              </mc:Choice>
              <mc:Fallback>
                <p:oleObj name="Диаграмма" r:id="rId4" imgW="7559695" imgH="4407790" progId="Excel.Sheet.8">
                  <p:embed/>
                  <p:pic>
                    <p:nvPicPr>
                      <p:cNvPr id="0" name="Picture 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628800"/>
                        <a:ext cx="3240087" cy="20162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67544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«Считаете ли вы свою семью православной?»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657" name="Содержимое 4"/>
          <p:cNvGraphicFramePr>
            <a:graphicFrameLocks noGrp="1"/>
          </p:cNvGraphicFramePr>
          <p:nvPr/>
        </p:nvGraphicFramePr>
        <p:xfrm>
          <a:off x="2411760" y="4437112"/>
          <a:ext cx="3455988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9" r:id="rId6" imgW="7870618" imgH="4218798" progId="Excel.Sheet.8">
                  <p:embed/>
                </p:oleObj>
              </mc:Choice>
              <mc:Fallback>
                <p:oleObj r:id="rId6" imgW="7870618" imgH="4218798" progId="Excel.Sheet.8">
                  <p:embed/>
                  <p:pic>
                    <p:nvPicPr>
                      <p:cNvPr id="0" name="Picture 16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437112"/>
                        <a:ext cx="3455988" cy="1944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1691680" y="3573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«Является ли традицией Вашей семьи празднование православных праздников: Рождество Христово, Пасха, Троица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659" name="Object 5"/>
          <p:cNvGraphicFramePr>
            <a:graphicFrameLocks noGrp="1"/>
          </p:cNvGraphicFramePr>
          <p:nvPr>
            <p:ph idx="1"/>
          </p:nvPr>
        </p:nvGraphicFramePr>
        <p:xfrm>
          <a:off x="5796136" y="1628800"/>
          <a:ext cx="3024336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0" r:id="rId8" imgW="8096190" imgH="4639458" progId="Excel.Sheet.8">
                  <p:embed/>
                </p:oleObj>
              </mc:Choice>
              <mc:Fallback>
                <p:oleObj r:id="rId8" imgW="8096190" imgH="4639458" progId="Excel.Sheet.8">
                  <p:embed/>
                  <p:pic>
                    <p:nvPicPr>
                      <p:cNvPr id="0" name="Picture 1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628800"/>
                        <a:ext cx="3024336" cy="2304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403648" y="332656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о православных традициях в семьях. 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332656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332656"/>
            <a:ext cx="69127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образовательного характера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674" name="Диаграмма 4"/>
          <p:cNvGraphicFramePr>
            <a:graphicFrameLocks/>
          </p:cNvGraphicFramePr>
          <p:nvPr/>
        </p:nvGraphicFramePr>
        <p:xfrm>
          <a:off x="323528" y="1844824"/>
          <a:ext cx="3722688" cy="230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5" r:id="rId4" imgW="7449958" imgH="4493141" progId="Excel.Sheet.8">
                  <p:embed/>
                </p:oleObj>
              </mc:Choice>
              <mc:Fallback>
                <p:oleObj r:id="rId4" imgW="7449958" imgH="4493141" progId="Excel.Sheet.8">
                  <p:embed/>
                  <p:pic>
                    <p:nvPicPr>
                      <p:cNvPr id="0" name="Picture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44824"/>
                        <a:ext cx="3722688" cy="2303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51520" y="908720"/>
            <a:ext cx="42484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Tx/>
              <a:buNone/>
            </a:pPr>
            <a:r>
              <a:rPr lang="ru-RU" sz="1400" b="1" dirty="0" smtClean="0"/>
              <a:t>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Согласны ли Вы с утверждением относительно необходимости формирования духовных качеств ребенка именно в дошкольном возрасте?»</a:t>
            </a:r>
          </a:p>
        </p:txBody>
      </p:sp>
      <p:graphicFrame>
        <p:nvGraphicFramePr>
          <p:cNvPr id="2867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436096" y="1772816"/>
          <a:ext cx="3290516" cy="210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6" r:id="rId6" imgW="7876715" imgH="4212701" progId="Excel.Sheet.8">
                  <p:embed/>
                </p:oleObj>
              </mc:Choice>
              <mc:Fallback>
                <p:oleObj r:id="rId6" imgW="7876715" imgH="4212701" progId="Excel.Sheet.8">
                  <p:embed/>
                  <p:pic>
                    <p:nvPicPr>
                      <p:cNvPr id="0" name="Picture 9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772816"/>
                        <a:ext cx="3290516" cy="2106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2040" y="836712"/>
            <a:ext cx="3995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dirty="0" smtClean="0"/>
              <a:t>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Уместно ли участие священнослужителей в мероприятиях православной направленности, которые проводятся в ДОУ»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676" name="Object 6"/>
          <p:cNvGraphicFramePr>
            <a:graphicFrameLocks noGrp="1"/>
          </p:cNvGraphicFramePr>
          <p:nvPr/>
        </p:nvGraphicFramePr>
        <p:xfrm>
          <a:off x="4932040" y="4221088"/>
          <a:ext cx="3938587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" r:id="rId8" imgW="7870618" imgH="4218798" progId="Excel.Sheet.8">
                  <p:embed/>
                </p:oleObj>
              </mc:Choice>
              <mc:Fallback>
                <p:oleObj r:id="rId8" imgW="7870618" imgH="4218798" progId="Excel.Sheet.8">
                  <p:embed/>
                  <p:pic>
                    <p:nvPicPr>
                      <p:cNvPr id="0" name="Picture 10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221088"/>
                        <a:ext cx="3938587" cy="216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611560" y="4725144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Какие изменения произошли в Вашем ребенке после введения в образовательную деятельность ДОУ занятий по  основам православной культуры»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332656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СОЦИАЛЬНЫМИ ПАРТНЕРАМИ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868307"/>
              </p:ext>
            </p:extLst>
          </p:nvPr>
        </p:nvGraphicFramePr>
        <p:xfrm>
          <a:off x="323528" y="1174134"/>
          <a:ext cx="8424936" cy="5527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5328592"/>
              </a:tblGrid>
              <a:tr h="3735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Социальные партнеры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Мероприятия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594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МРО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Православный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Приход </a:t>
                      </a:r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Воскресенско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Ильинского храма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Курска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Курской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Епархии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Помощь в проведении 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праздников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мероприятий;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Совместные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круглые столы, беседы, экскурсии.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Совместные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воскресной школой храма концерты к праздникам Рождества Христова и Пасхи.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946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ЧОУ ВО «Региональный открытый социальный институт»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Участие в научно-практических конференциях;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Всероссийские научно-образовательные Знаменские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чтения;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Круглые столы; Семинары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10594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 общеобразовательная школа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 им. А. А. Дейнеки.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«День открытых дверей»;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«Посвящение в первоклассники» - совместный праздник первоклассников и воспитанников ДОУ;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Праздничные представления «Святые вечера»,  «Пасха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002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Курский областной литературный музей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– экскурсии, Литературно-музыкальные праздники «Рождество Христово»,  «Курская литературная масленица», музейные уроки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4460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Областное бюджетное учреждение культуры «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Курская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осударственная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картинная галерея имени А.А. Дейнеки»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Экскурсии: «Шедевры русской живописи»,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проведение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совместных занятий: «Библейские сюжеты в картинах художников», « Иконы. Первая икона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Кожлянская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игрушка»,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театрализованные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праздники: «Свет Рождества», «Масленица».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332656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83264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отметить, что работа детского сада представлена комплексом мероприятий, направленных на реализацию задач духовно-нравственного воспитания дошкольников в условиях структурного взаимодействия  «педагоги – родители – дети – социум». 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модель апробирована в ДОУ и  имеет положительную динамику, а также  имеет перспективу для дальнейшего развития, и может быть апробирована в качестве универсальной модели духовно-нравственного воспитания детей дошкольного возраста в дошкольных образовательных учреждениях.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76544" y="404664"/>
            <a:ext cx="6787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подготовки к конкурсу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052736"/>
            <a:ext cx="2016224" cy="55446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подготовки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1052736"/>
            <a:ext cx="496855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Ознакомление с положением конкурса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1988840"/>
            <a:ext cx="4968552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Консультирование по оформлению конкурсной работы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3933056"/>
            <a:ext cx="48245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4.Подготовить практические материалы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2996952"/>
            <a:ext cx="4896544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Получить представление направляющего органа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4797152"/>
            <a:ext cx="4824536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5.Создать компьютерную презентацию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91880" y="5733256"/>
            <a:ext cx="482453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6.Подобрать фотоматериал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2699792" y="1340768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699792" y="2204864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699792" y="3212976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2699792" y="4941168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2771800" y="5877272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699792" y="4077072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691680" y="404664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C:\Documents and Settings\admin\Мои документы\Загрузки\конкурс_ обложка копия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2592288" cy="425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Local Settings\Temp\Rar$DIa6048.5473\конкурс_портрет копия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052736"/>
            <a:ext cx="266429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\Local Settings\Temp\Rar$DIa3160.25514\конкурс_ приложение копия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052736"/>
            <a:ext cx="264795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76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0"/>
            <a:ext cx="79208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работы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476672"/>
            <a:ext cx="799288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1.Модель построения системы духовно-нравственного воспитания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2.Условия и содержание духовно-нравственного воспитания в ДОУ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2.1 Опыт организации образовательной деятельности  по формированию духовно-нравственной культуры дошкольников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2.2 Актуальные направления работы с родителями воспитанников по реализации задач духовно-нравственного воспитания.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2.3 Формы и система взаимодействия педагогов по духовно-нравственному воспитанию с педагогическим коллективом ДОУ.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2.4 Взаимодействие с социальными партнерами.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67748" y="908720"/>
            <a:ext cx="48049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619672" y="1772816"/>
            <a:ext cx="6550496" cy="43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08112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 апробационной площадки программы ОДНК «Мир – прекрасное творение»</a:t>
            </a:r>
            <a:endParaRPr lang="ru-RU" sz="2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340768"/>
          <a:ext cx="32403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 площадки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436096" y="1340768"/>
          <a:ext cx="3312368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реализации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2132856"/>
          <a:ext cx="194421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83768" y="2132856"/>
          <a:ext cx="1944216" cy="658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Работа с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родителями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788024" y="2132856"/>
          <a:ext cx="1872208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Работа с детьми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2060848"/>
          <a:ext cx="1800200" cy="658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Работа с социумом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528" y="3356992"/>
          <a:ext cx="1944216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Педсовет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483768" y="3356992"/>
          <a:ext cx="1944216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Родительские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собрания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860032" y="3284984"/>
          <a:ext cx="18002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Стартовая диагностика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948264" y="3284984"/>
          <a:ext cx="194421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Формирование нормативно-правовой базы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5536" y="4437112"/>
          <a:ext cx="187220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Методическое совещание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483768" y="4437112"/>
          <a:ext cx="194421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Стендовая информация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деятельности АП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88024" y="4509120"/>
          <a:ext cx="1944216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Итоговая диагностика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020272" y="4437112"/>
          <a:ext cx="172819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4428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Семинары-практикумы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67544" y="5589240"/>
          <a:ext cx="18002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Разработка программ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5661248"/>
          <a:ext cx="194421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4428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Открытые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788024" y="5589240"/>
          <a:ext cx="1944216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 по плану А П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7020272" y="5517233"/>
          <a:ext cx="184752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528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Планы совместных мероприятий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" name="Стрелка вниз 23"/>
          <p:cNvSpPr/>
          <p:nvPr/>
        </p:nvSpPr>
        <p:spPr>
          <a:xfrm>
            <a:off x="1187624" y="2996952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3347864" y="2924944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1187624" y="4005064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3347864" y="4077072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1259632" y="5085184"/>
            <a:ext cx="288032" cy="432048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3347864" y="5229200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508104" y="2852936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5580112" y="4077072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652120" y="5229200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7740352" y="2852936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7740352" y="4077072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7812360" y="5157192"/>
            <a:ext cx="288032" cy="36004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4427984" y="1340768"/>
            <a:ext cx="1008112" cy="43204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0800000">
            <a:off x="3563888" y="1340768"/>
            <a:ext cx="906400" cy="43204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77281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Ежегодно педагоги ДОУ представляют результаты своей деятельности на методических объединениях, семинарах, печатных изданиях  на муниципальном и региональном уровнях: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04664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3960" y="557064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263691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844824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1520" y="1146105"/>
          <a:ext cx="8640959" cy="5438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3528392"/>
                <a:gridCol w="3600399"/>
              </a:tblGrid>
              <a:tr h="497409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 распространения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010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2017г.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Семинар-практикум педагогов дополнительного образования по основам православной культуры «Развитие духовно-нравственной сферы личности ребенка в свете требования ФГОС ДО»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«Основы православной культуры – как средство формирования целевых ориентиров у старших дошкольников»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Н.В</a:t>
                      </a:r>
                      <a:r>
                        <a:rPr lang="ru-RU" sz="1400" b="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.,</a:t>
                      </a:r>
                      <a:r>
                        <a:rPr lang="ru-RU" sz="1400" b="0" i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Панькова 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И.С.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527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2017г.</a:t>
                      </a:r>
                    </a:p>
                    <a:p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Международная научно-практическая конференция в рамках сетевого взаимодействия учителей начального общего образования «Начальное общее образование: инновации и перемены»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Мастер-класс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«Обрядовые игры»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Панькова И.С.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527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2018г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19125" algn="l"/>
                        </a:tabLst>
                      </a:pPr>
                      <a:r>
                        <a:rPr lang="en-U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XIV</a:t>
                      </a: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научно-образовательные Знаменские чтения: научно-практическая конференция «Духовные основы российского общества: история и вызовы современности»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опыта работы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«Православные праздники как средство духовно-нравственного воспитания дошкольников в условиях ДОУ»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Н.В., </a:t>
                      </a:r>
                      <a:r>
                        <a:rPr lang="ru-RU" sz="1400" b="0" i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Панькова 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И.С.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21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Семинар «Организационно-методические вопросы апробации программы духовно-нравственной культуры детей дошкольного возраста «Мир – прекрасное творение».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Представление опыта работы: «Работа с семьями по духовно-нравственному воспитанию детей дошкольного возраста»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Н.В.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21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XIV</a:t>
                      </a: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научно-образовательные Знаменские чтения «Христианская нравственность как условие выживания человеческой цивилизации»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Опыт работы на тему: «Роль семейного воспитания в духовно-нравственном развитии детей дошкольного </a:t>
                      </a: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возраста</a:t>
                      </a:r>
                      <a:r>
                        <a:rPr lang="ru-RU" sz="14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», </a:t>
                      </a:r>
                      <a:r>
                        <a:rPr lang="ru-RU" sz="1400" b="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b="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Н.В.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1602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04664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332656"/>
          <a:ext cx="8640960" cy="6455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317860"/>
                <a:gridCol w="3882940"/>
              </a:tblGrid>
              <a:tr h="49285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 распространения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419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19125" algn="l"/>
                        </a:tabLst>
                      </a:pPr>
                      <a:r>
                        <a:rPr lang="en-US" sz="14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XVII</a:t>
                      </a: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Всероссийские научно-образовательные Знаменские чтения.</a:t>
                      </a: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Доклад на тему «Влияние информационно-коммуникативных технологий на духовно-нравственное развитие дошкольников»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Н.В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.,</a:t>
                      </a:r>
                      <a:r>
                        <a:rPr lang="ru-RU" sz="1400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Емельянова </a:t>
                      </a:r>
                      <a:r>
                        <a:rPr lang="ru-RU" sz="1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М.О.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19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ЧОУ ВО «РОСИ: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круглый стол на тему «Россия в европейском образовательном и культурном пространстве»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опыт работы  «Использование регионального компонента в образовательном пространстве в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ДОУ»,</a:t>
                      </a:r>
                      <a:r>
                        <a:rPr lang="ru-RU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Н.В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.,</a:t>
                      </a:r>
                      <a:r>
                        <a:rPr lang="ru-RU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Мащенко Н.В.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0079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2021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Методическая мастерская в рамках педагогического взаимодействия педагогических работников ДОУ г. Курска по направлению «Духовно-нравственное воспитание дошкольников»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-Интегрированная НОД с элементами развлечения «Пасхальный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звон»</a:t>
                      </a:r>
                      <a:endParaRPr lang="ru-RU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Н.В.</a:t>
                      </a:r>
                      <a:endParaRPr lang="ru-RU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Реализация проекта по духовно-нравственному воспитанию «Спешите делать добрые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дела»,</a:t>
                      </a:r>
                      <a:r>
                        <a:rPr lang="ru-RU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Зубрева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Н.Н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Интегрированная НОД с элементами развлечения «Прилетели жаворонки из-за моря, принесли весну из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неволи»</a:t>
                      </a:r>
                      <a:endParaRPr lang="ru-RU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Панькова И.С.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01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создании электронного методического кейса для ДОУ г. Курска «От Александра Невского до наших дней»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НОД «Защитник земли русской – великий князь Александр Невский»</a:t>
                      </a:r>
                      <a:r>
                        <a:rPr lang="ru-RU" sz="14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400" i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Н.В.,</a:t>
                      </a:r>
                      <a:r>
                        <a:rPr lang="ru-RU" sz="1400" i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i="1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ЕмельяноваМ.О</a:t>
                      </a:r>
                      <a:r>
                        <a:rPr lang="ru-RU" sz="14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40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77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региональной специализированной выставке образовательных организаций «Духовно-нравственное воспитание детей и молодежи Курской области»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«Мастер-класс как инновационная форма работы с родителями  по ознакомлению с православными праздниками»; «Литературное краеведение как средство духовно-нравственного воспитания дошкольников»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Бабенкова</a:t>
                      </a:r>
                      <a:r>
                        <a:rPr lang="ru-RU" sz="1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Н.В</a:t>
                      </a:r>
                      <a:r>
                        <a:rPr lang="ru-RU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., Мащенко Н.В.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1216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ОБЩЕОБРАЗОВАТЕЛЬНЫЕ РАЗВИВАЮЩИЕ ПРОГРАММЫ ПО ОДНК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04664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6" y="1124744"/>
          <a:ext cx="7776864" cy="474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1351213">
                <a:tc>
                  <a:txBody>
                    <a:bodyPr/>
                    <a:lstStyle/>
                    <a:p>
                      <a:pPr marL="90170"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Дополнительная общеобразовательная</a:t>
                      </a:r>
                    </a:p>
                    <a:p>
                      <a:pPr marL="90170"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общеразвивающая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программа 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90170"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детей 5-7 лет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Благовестие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0170"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Дополнительная общеобразовательная</a:t>
                      </a:r>
                    </a:p>
                    <a:p>
                      <a:pPr marL="90170"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общеразвивающая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программа</a:t>
                      </a:r>
                    </a:p>
                    <a:p>
                      <a:pPr marL="90170"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для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детей 4-7 лет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«Родничок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929448">
                <a:tc>
                  <a:txBody>
                    <a:bodyPr/>
                    <a:lstStyle/>
                    <a:p>
                      <a:pPr marL="90170" indent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целостное духовно-нравственное и социальное развитие личности ребенка – дошкольника посредством его приобщения к ценностям православной культуры, развитие его духовного, психического и телесного здоровья.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9017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воспитание духовно-нравственной личности ребенка, содействие обретению им нравственного востребованного духовного опыта, основанного на традициях русского народа по средствам  коммуникативной деятельности и активной речевой практики детей. 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0170" indent="9017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0170" indent="9017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267744" y="317531"/>
            <a:ext cx="5040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Мини-музей «Русская изба»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331236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36712"/>
            <a:ext cx="3312368" cy="3510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4984"/>
            <a:ext cx="3384249" cy="3265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40466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Фольклорные праздники</a:t>
            </a:r>
            <a:endParaRPr lang="ru-RU" sz="2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4032448" cy="2681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980728"/>
            <a:ext cx="3784936" cy="2651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861048"/>
            <a:ext cx="3814615" cy="253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H:\фото\IMG_20211126_10342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789040"/>
            <a:ext cx="396044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21602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04664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63888" y="2852936"/>
            <a:ext cx="1872208" cy="16561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43608" y="4941168"/>
            <a:ext cx="2520280" cy="13681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Художественная деятельность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39552" y="1412776"/>
            <a:ext cx="2376264" cy="129614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0968"/>
            <a:ext cx="2304256" cy="13681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347864" y="836712"/>
            <a:ext cx="2448272" cy="12241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12160" y="1772816"/>
            <a:ext cx="2304256" cy="13681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Праздники,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развлечения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156176" y="3573016"/>
            <a:ext cx="2232248" cy="13681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4139952" y="5229200"/>
            <a:ext cx="2520280" cy="13681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</a:p>
        </p:txBody>
      </p:sp>
      <p:sp>
        <p:nvSpPr>
          <p:cNvPr id="15" name="Стрелка вправо 14"/>
          <p:cNvSpPr/>
          <p:nvPr/>
        </p:nvSpPr>
        <p:spPr>
          <a:xfrm rot="12899244">
            <a:off x="2813519" y="2690686"/>
            <a:ext cx="816902" cy="402987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2699792" y="3573016"/>
            <a:ext cx="816902" cy="402987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7812676">
            <a:off x="3284977" y="4533610"/>
            <a:ext cx="816902" cy="402987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4055165">
            <a:off x="4693680" y="4630560"/>
            <a:ext cx="699484" cy="41981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178404">
            <a:off x="5414294" y="3822372"/>
            <a:ext cx="699484" cy="41981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9899044">
            <a:off x="5277802" y="2705802"/>
            <a:ext cx="699484" cy="41981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6200000">
            <a:off x="4216143" y="2272689"/>
            <a:ext cx="699484" cy="419818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</TotalTime>
  <Words>1360</Words>
  <Application>Microsoft Office PowerPoint</Application>
  <PresentationFormat>Экран (4:3)</PresentationFormat>
  <Paragraphs>263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Тема Office</vt:lpstr>
      <vt:lpstr>Диаграмма</vt:lpstr>
      <vt:lpstr>Лист Microsoft Excel 97-2003</vt:lpstr>
      <vt:lpstr>МУНИЦИПАЛЬНОЕ БЮДЖЕТНОЕ ДОШКОЛЬНОЕ ОБРАЗОВАТЕЛЬНОЕ УЧРЕЖДЕНИЕ «Детский сад комбинированного вида № 9» г. Курска</vt:lpstr>
      <vt:lpstr>Презентация PowerPoint</vt:lpstr>
      <vt:lpstr> Организация деятельности апробационной площадки программы ОДНК «Мир – прекрасное творение»</vt:lpstr>
      <vt:lpstr>        Ежегодно педагоги ДОУ представляют результаты своей деятельности на методических объединениях, семинарах, печатных изданиях  на муниципальном и региональном уровнях:         </vt:lpstr>
      <vt:lpstr>          </vt:lpstr>
      <vt:lpstr>    ОБЩЕОБРАЗОВАТЕЛЬНЫЕ РАЗВИВАЮЩИЕ ПРОГРАММЫ ПО ОДНК       </vt:lpstr>
      <vt:lpstr>         </vt:lpstr>
      <vt:lpstr>         </vt:lpstr>
      <vt:lpstr>     Работа с детьми     </vt:lpstr>
      <vt:lpstr>                  </vt:lpstr>
      <vt:lpstr>         </vt:lpstr>
      <vt:lpstr>           </vt:lpstr>
      <vt:lpstr>           </vt:lpstr>
      <vt:lpstr>     Результаты педагогической диагностики по основам духовно-нравственной культуры (2020-2021 г.г.)    </vt:lpstr>
      <vt:lpstr>    Участие в конкурсах    </vt:lpstr>
      <vt:lpstr>         </vt:lpstr>
      <vt:lpstr>        Мастер-классы     </vt:lpstr>
      <vt:lpstr>           </vt:lpstr>
      <vt:lpstr>     </vt:lpstr>
      <vt:lpstr>          </vt:lpstr>
      <vt:lpstr>          </vt:lpstr>
      <vt:lpstr>     </vt:lpstr>
      <vt:lpstr>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 9» г. Курска</dc:title>
  <cp:lastModifiedBy>КИНПО</cp:lastModifiedBy>
  <cp:revision>182</cp:revision>
  <dcterms:modified xsi:type="dcterms:W3CDTF">2021-12-13T07:52:54Z</dcterms:modified>
</cp:coreProperties>
</file>