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5" r:id="rId3"/>
    <p:sldId id="273" r:id="rId4"/>
    <p:sldId id="274" r:id="rId5"/>
    <p:sldId id="289" r:id="rId6"/>
    <p:sldId id="291" r:id="rId7"/>
    <p:sldId id="290" r:id="rId8"/>
    <p:sldId id="297" r:id="rId9"/>
    <p:sldId id="292" r:id="rId10"/>
    <p:sldId id="276" r:id="rId11"/>
    <p:sldId id="283" r:id="rId12"/>
    <p:sldId id="296" r:id="rId13"/>
    <p:sldId id="295" r:id="rId14"/>
    <p:sldId id="294" r:id="rId15"/>
    <p:sldId id="293" r:id="rId16"/>
    <p:sldId id="265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79D5B"/>
    <a:srgbClr val="C5944F"/>
    <a:srgbClr val="FFD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3007" autoAdjust="0"/>
  </p:normalViewPr>
  <p:slideViewPr>
    <p:cSldViewPr snapToGrid="0">
      <p:cViewPr varScale="1">
        <p:scale>
          <a:sx n="81" d="100"/>
          <a:sy n="81" d="100"/>
        </p:scale>
        <p:origin x="554" y="8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view3D>
      <c:rotX val="0"/>
      <c:rotY val="0"/>
      <c:depthPercent val="60"/>
      <c:rAngAx val="0"/>
      <c:perspective val="10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5">
                <a:shade val="65000"/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  <a:sp3d contourW="9525">
              <a:contourClr>
                <a:schemeClr val="lt1">
                  <a:alpha val="50000"/>
                </a:schemeClr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Лист1!$A$2:$A$7</c:f>
              <c:strCache>
                <c:ptCount val="6"/>
                <c:pt idx="0">
                  <c:v>Работники торговой сферы</c:v>
                </c:pt>
                <c:pt idx="1">
                  <c:v>Врачи</c:v>
                </c:pt>
                <c:pt idx="2">
                  <c:v>Работники лесной промышленности</c:v>
                </c:pt>
                <c:pt idx="3">
                  <c:v>Геологи  и  географы</c:v>
                </c:pt>
                <c:pt idx="4">
                  <c:v>Телемастера</c:v>
                </c:pt>
                <c:pt idx="5">
                  <c:v>Работники сельского хозяйства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</c:numCache>
            </c:numRef>
          </c:val>
          <c:extLst>
            <c:ext xmlns:c16="http://schemas.microsoft.com/office/drawing/2014/chart" uri="{C3380CC4-5D6E-409C-BE32-E72D297353CC}">
              <c16:uniqueId val="{00000000-D523-4F61-9DF4-C34BD7600B23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spPr>
            <a:solidFill>
              <a:schemeClr val="accent5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  <a:sp3d contourW="9525">
              <a:contourClr>
                <a:schemeClr val="lt1">
                  <a:alpha val="50000"/>
                </a:schemeClr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rgbClr val="FF0000"/>
                    </a:solidFill>
                    <a:latin typeface="Cambria" panose="02040503050406030204" pitchFamily="18" charset="0"/>
                    <a:ea typeface="Cambria" panose="02040503050406030204" pitchFamily="18" charset="0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Лист1!$A$2:$A$7</c:f>
              <c:strCache>
                <c:ptCount val="6"/>
                <c:pt idx="0">
                  <c:v>Работники торговой сферы</c:v>
                </c:pt>
                <c:pt idx="1">
                  <c:v>Врачи</c:v>
                </c:pt>
                <c:pt idx="2">
                  <c:v>Работники лесной промышленности</c:v>
                </c:pt>
                <c:pt idx="3">
                  <c:v>Геологи  и  географы</c:v>
                </c:pt>
                <c:pt idx="4">
                  <c:v>Телемастера</c:v>
                </c:pt>
                <c:pt idx="5">
                  <c:v>Работники сельского хозяйства</c:v>
                </c:pt>
              </c:strCache>
            </c:strRef>
          </c:cat>
          <c:val>
            <c:numRef>
              <c:f>Лист1!$C$2:$C$7</c:f>
              <c:numCache>
                <c:formatCode>General</c:formatCode>
                <c:ptCount val="6"/>
                <c:pt idx="0">
                  <c:v>2.5</c:v>
                </c:pt>
                <c:pt idx="1">
                  <c:v>4</c:v>
                </c:pt>
                <c:pt idx="2">
                  <c:v>3</c:v>
                </c:pt>
                <c:pt idx="3">
                  <c:v>5</c:v>
                </c:pt>
                <c:pt idx="4">
                  <c:v>2</c:v>
                </c:pt>
                <c:pt idx="5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523-4F61-9DF4-C34BD7600B23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spPr>
            <a:solidFill>
              <a:schemeClr val="accent5">
                <a:tint val="65000"/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  <a:sp3d contourW="9525">
              <a:contourClr>
                <a:schemeClr val="lt1">
                  <a:alpha val="50000"/>
                </a:schemeClr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Лист1!$A$2:$A$7</c:f>
              <c:strCache>
                <c:ptCount val="6"/>
                <c:pt idx="0">
                  <c:v>Работники торговой сферы</c:v>
                </c:pt>
                <c:pt idx="1">
                  <c:v>Врачи</c:v>
                </c:pt>
                <c:pt idx="2">
                  <c:v>Работники лесной промышленности</c:v>
                </c:pt>
                <c:pt idx="3">
                  <c:v>Геологи  и  географы</c:v>
                </c:pt>
                <c:pt idx="4">
                  <c:v>Телемастера</c:v>
                </c:pt>
                <c:pt idx="5">
                  <c:v>Работники сельского хозяйства</c:v>
                </c:pt>
              </c:strCache>
            </c:strRef>
          </c:cat>
          <c:val>
            <c:numRef>
              <c:f>Лист1!$D$2:$D$7</c:f>
              <c:numCache>
                <c:formatCode>General</c:formatCode>
                <c:ptCount val="6"/>
              </c:numCache>
            </c:numRef>
          </c:val>
          <c:extLst>
            <c:ext xmlns:c16="http://schemas.microsoft.com/office/drawing/2014/chart" uri="{C3380CC4-5D6E-409C-BE32-E72D297353CC}">
              <c16:uniqueId val="{00000002-D523-4F61-9DF4-C34BD7600B23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65"/>
        <c:gapDepth val="0"/>
        <c:shape val="box"/>
        <c:axId val="111248384"/>
        <c:axId val="168313984"/>
        <c:axId val="0"/>
      </c:bar3DChart>
      <c:catAx>
        <c:axId val="1112483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68313984"/>
        <c:crosses val="autoZero"/>
        <c:auto val="1"/>
        <c:lblAlgn val="ctr"/>
        <c:lblOffset val="100"/>
        <c:noMultiLvlLbl val="0"/>
      </c:catAx>
      <c:valAx>
        <c:axId val="168313984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112483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style1.xml><?xml version="1.0" encoding="utf-8"?>
<cs:chartStyle xmlns:cs="http://schemas.microsoft.com/office/drawing/2012/chartStyle" xmlns:a="http://schemas.openxmlformats.org/drawingml/2006/main" id="21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45DBA-FC9B-485B-97F5-2E3D431A141B}" type="datetimeFigureOut">
              <a:rPr lang="ru-RU" smtClean="0"/>
              <a:t>21.04.2023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69613-CA3F-4937-A62C-32D094FFD7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41278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45DBA-FC9B-485B-97F5-2E3D431A141B}" type="datetimeFigureOut">
              <a:rPr lang="ru-RU" smtClean="0"/>
              <a:t>21.04.2023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69613-CA3F-4937-A62C-32D094FFD7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56360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45DBA-FC9B-485B-97F5-2E3D431A141B}" type="datetimeFigureOut">
              <a:rPr lang="ru-RU" smtClean="0"/>
              <a:t>21.04.2023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69613-CA3F-4937-A62C-32D094FFD7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23866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45DBA-FC9B-485B-97F5-2E3D431A141B}" type="datetimeFigureOut">
              <a:rPr lang="ru-RU" smtClean="0"/>
              <a:t>21.04.2023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69613-CA3F-4937-A62C-32D094FFD7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98162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45DBA-FC9B-485B-97F5-2E3D431A141B}" type="datetimeFigureOut">
              <a:rPr lang="ru-RU" smtClean="0"/>
              <a:t>21.04.2023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69613-CA3F-4937-A62C-32D094FFD7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11748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45DBA-FC9B-485B-97F5-2E3D431A141B}" type="datetimeFigureOut">
              <a:rPr lang="ru-RU" smtClean="0"/>
              <a:t>21.04.2023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69613-CA3F-4937-A62C-32D094FFD7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35428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45DBA-FC9B-485B-97F5-2E3D431A141B}" type="datetimeFigureOut">
              <a:rPr lang="ru-RU" smtClean="0"/>
              <a:t>21.04.2023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69613-CA3F-4937-A62C-32D094FFD7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07998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45DBA-FC9B-485B-97F5-2E3D431A141B}" type="datetimeFigureOut">
              <a:rPr lang="ru-RU" smtClean="0"/>
              <a:t>21.04.2023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69613-CA3F-4937-A62C-32D094FFD7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80605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45DBA-FC9B-485B-97F5-2E3D431A141B}" type="datetimeFigureOut">
              <a:rPr lang="ru-RU" smtClean="0"/>
              <a:t>21.04.2023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69613-CA3F-4937-A62C-32D094FFD7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94148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45DBA-FC9B-485B-97F5-2E3D431A141B}" type="datetimeFigureOut">
              <a:rPr lang="ru-RU" smtClean="0"/>
              <a:t>21.04.2023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69613-CA3F-4937-A62C-32D094FFD7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2069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45DBA-FC9B-485B-97F5-2E3D431A141B}" type="datetimeFigureOut">
              <a:rPr lang="ru-RU" smtClean="0"/>
              <a:t>21.04.2023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69613-CA3F-4937-A62C-32D094FFD7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98921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545DBA-FC9B-485B-97F5-2E3D431A141B}" type="datetimeFigureOut">
              <a:rPr lang="ru-RU" smtClean="0"/>
              <a:t>21.04.2023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469613-CA3F-4937-A62C-32D094FFD7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54581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18.png"/><Relationship Id="rId4" Type="http://schemas.openxmlformats.org/officeDocument/2006/relationships/image" Target="../media/image6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4"/>
          <a:stretch/>
        </p:blipFill>
        <p:spPr>
          <a:xfrm>
            <a:off x="-1" y="0"/>
            <a:ext cx="12213515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27" r="5299"/>
          <a:stretch/>
        </p:blipFill>
        <p:spPr>
          <a:xfrm>
            <a:off x="159656" y="96382"/>
            <a:ext cx="5428343" cy="3820795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85" t="-808" r="6042" b="808"/>
          <a:stretch/>
        </p:blipFill>
        <p:spPr>
          <a:xfrm>
            <a:off x="6426200" y="2807746"/>
            <a:ext cx="5601181" cy="3867374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21402527">
            <a:off x="2196036" y="1879187"/>
            <a:ext cx="11479213" cy="2051794"/>
          </a:xfrm>
          <a:solidFill>
            <a:schemeClr val="tx1">
              <a:alpha val="50000"/>
            </a:schemeClr>
          </a:solidFill>
          <a:ln w="38100"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>
            <a:noAutofit/>
            <a:sp3d extrusionH="57150">
              <a:bevelT w="38100" h="38100" prst="angle"/>
            </a:sp3d>
          </a:bodyPr>
          <a:lstStyle/>
          <a:p>
            <a:r>
              <a:rPr lang="ru-RU" sz="4400" b="1" spc="300" dirty="0">
                <a:ln w="0"/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САМЫЕ ВОСТРЕБОВАННЫЕ ПРОФЕССИИ СЕГОДНЯ</a:t>
            </a:r>
          </a:p>
          <a:p>
            <a:r>
              <a:rPr lang="ru-RU" sz="4400" b="1" spc="300" dirty="0">
                <a:ln w="0"/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 И 50 ЛЕТ НАЗАД</a:t>
            </a:r>
          </a:p>
        </p:txBody>
      </p:sp>
    </p:spTree>
    <p:extLst>
      <p:ext uri="{BB962C8B-B14F-4D97-AF65-F5344CB8AC3E}">
        <p14:creationId xmlns:p14="http://schemas.microsoft.com/office/powerpoint/2010/main" val="40795116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5429278" y="44122"/>
            <a:ext cx="6762722" cy="6931551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50000"/>
                  <a:shade val="30000"/>
                  <a:satMod val="115000"/>
                </a:schemeClr>
              </a:gs>
              <a:gs pos="50000">
                <a:schemeClr val="accent5">
                  <a:lumMod val="50000"/>
                  <a:shade val="67500"/>
                  <a:satMod val="115000"/>
                </a:schemeClr>
              </a:gs>
              <a:gs pos="100000">
                <a:schemeClr val="accent5">
                  <a:lumMod val="5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 bwMode="hidden">
          <a:xfrm>
            <a:off x="135825" y="134265"/>
            <a:ext cx="5293453" cy="6956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i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  <a:p>
            <a:pPr algn="ctr"/>
            <a:r>
              <a:rPr lang="ru-RU" sz="22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СОЦИОЛОГИЧЕСКИЙ ОПРОС</a:t>
            </a:r>
          </a:p>
          <a:p>
            <a:pPr algn="ctr"/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  <a:p>
            <a:pPr algn="just">
              <a:lnSpc>
                <a:spcPct val="114000"/>
              </a:lnSpc>
            </a:pPr>
            <a:r>
              <a:rPr lang="ru-RU" sz="2200" i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      Мнения студ</a:t>
            </a:r>
            <a:r>
              <a:rPr lang="ru-RU" sz="2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ентов – выпускников о том, насколько востребованы сегодня на рынке труда их профессии и специальности, которые они получили по окончанию учебных заведений:</a:t>
            </a:r>
            <a:endParaRPr lang="ru-RU" sz="2200" i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  <a:p>
            <a:pPr>
              <a:lnSpc>
                <a:spcPct val="114000"/>
              </a:lnSpc>
            </a:pPr>
            <a:r>
              <a:rPr lang="ru-RU" sz="2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  -  ОБПОУ «КГПК»</a:t>
            </a:r>
          </a:p>
          <a:p>
            <a:pPr>
              <a:lnSpc>
                <a:spcPct val="114000"/>
              </a:lnSpc>
            </a:pPr>
            <a:r>
              <a:rPr lang="ru-RU" sz="2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  -  Курский медико-фармацевтический колледж (Подразделение КГМУ</a:t>
            </a:r>
            <a:r>
              <a:rPr lang="ru-RU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)</a:t>
            </a:r>
          </a:p>
          <a:p>
            <a:pPr>
              <a:lnSpc>
                <a:spcPct val="114000"/>
              </a:lnSpc>
            </a:pPr>
            <a:r>
              <a:rPr lang="ru-RU" sz="2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</a:t>
            </a:r>
            <a:r>
              <a:rPr lang="ru-RU" sz="220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 </a:t>
            </a:r>
            <a:r>
              <a:rPr lang="ru-RU" sz="220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-  </a:t>
            </a:r>
            <a:r>
              <a:rPr lang="ru-RU" sz="2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ФГБОУ ВО «ЮЗГУ»</a:t>
            </a:r>
          </a:p>
          <a:p>
            <a:pPr>
              <a:lnSpc>
                <a:spcPct val="114000"/>
              </a:lnSpc>
            </a:pPr>
            <a:r>
              <a:rPr lang="ru-RU" sz="2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  -  ФГБОУ ВО «КГУ»</a:t>
            </a:r>
          </a:p>
          <a:p>
            <a:pPr>
              <a:lnSpc>
                <a:spcPct val="114000"/>
              </a:lnSpc>
            </a:pPr>
            <a:r>
              <a:rPr lang="ru-RU" sz="2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  -  ОБПОУ «КБМК»</a:t>
            </a:r>
          </a:p>
          <a:p>
            <a:pPr>
              <a:lnSpc>
                <a:spcPct val="114000"/>
              </a:lnSpc>
            </a:pPr>
            <a:r>
              <a:rPr lang="ru-RU" sz="2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  -  ЧОУ ВО «Курский Институт Менеджмента Экономики и Бизнеса</a:t>
            </a:r>
          </a:p>
          <a:p>
            <a:pPr algn="ctr"/>
            <a:endParaRPr lang="ru-RU" sz="2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  <a:p>
            <a:pPr marL="342900" indent="-342900" algn="ctr">
              <a:buAutoNum type="arabicPeriod"/>
            </a:pPr>
            <a:endParaRPr lang="ru-RU" sz="2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  <a:p>
            <a:pPr algn="ctr"/>
            <a:endParaRPr lang="ru-RU" b="1" i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pic>
        <p:nvPicPr>
          <p:cNvPr id="4" name="3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502850" y="1571105"/>
            <a:ext cx="6643760" cy="4053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2099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vuzopedia.ru/storage/app/uploads/public/5cb/881/a51/5cb881a518b2a417493328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7" r="2300" b="18112"/>
          <a:stretch/>
        </p:blipFill>
        <p:spPr bwMode="auto">
          <a:xfrm>
            <a:off x="6657142" y="167112"/>
            <a:ext cx="5293432" cy="3016355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4297" y="236145"/>
            <a:ext cx="5990964" cy="6385709"/>
          </a:xfrm>
          <a:solidFill>
            <a:schemeClr val="tx1">
              <a:alpha val="50000"/>
            </a:schemeClr>
          </a:solidFill>
          <a:ln w="38100">
            <a:solidFill>
              <a:schemeClr val="accent5">
                <a:lumMod val="75000"/>
              </a:schemeClr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>
              <a:lnSpc>
                <a:spcPct val="104000"/>
              </a:lnSpc>
              <a:spcBef>
                <a:spcPts val="0"/>
              </a:spcBef>
            </a:pPr>
            <a:endParaRPr lang="ru-RU" b="1" i="1" dirty="0">
              <a:ln w="0"/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lnSpc>
                <a:spcPct val="104000"/>
              </a:lnSpc>
              <a:spcBef>
                <a:spcPts val="0"/>
              </a:spcBef>
            </a:pPr>
            <a:r>
              <a:rPr lang="ru-RU" b="1" i="1" dirty="0">
                <a:ln w="0"/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МАРКЕТОЛОГ</a:t>
            </a:r>
          </a:p>
          <a:p>
            <a:pPr>
              <a:lnSpc>
                <a:spcPct val="104000"/>
              </a:lnSpc>
              <a:spcBef>
                <a:spcPts val="0"/>
              </a:spcBef>
            </a:pPr>
            <a:endParaRPr lang="ru-RU" b="1" i="1" dirty="0">
              <a:ln w="0"/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just">
              <a:lnSpc>
                <a:spcPct val="104000"/>
              </a:lnSpc>
              <a:spcBef>
                <a:spcPts val="0"/>
              </a:spcBef>
            </a:pPr>
            <a:r>
              <a:rPr lang="ru-RU" sz="2200" dirty="0"/>
              <a:t>– </a:t>
            </a:r>
            <a:r>
              <a:rPr lang="ru-RU" sz="2200" dirty="0">
                <a:latin typeface="Cambria" panose="02040503050406030204" pitchFamily="18" charset="0"/>
              </a:rPr>
              <a:t>это специалист, который занимается аналитикой потребительского рынка и проектирует стратегию продвижения товаров среди покупателей. Он рассматривает все виды конкурентной продукции, выделяя самые популярные марки. Изучает их рекламные проекты и мнение потребителей. Затем в задачу маркетолога входит аналитическая работа, он суммирует полученную информацию и раскладывает ее на составляющие грамотного пиара. Маркетолог продумывает ходы продвижения продукции компании, на которую он работает</a:t>
            </a:r>
            <a:r>
              <a:rPr lang="ru-RU" dirty="0">
                <a:latin typeface="Cambria" panose="02040503050406030204" pitchFamily="18" charset="0"/>
              </a:rPr>
              <a:t>.</a:t>
            </a:r>
            <a:endParaRPr lang="ru-RU" b="1" i="1" dirty="0">
              <a:ln w="0"/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41FCF0C-5594-4513-8A36-8E16107F760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7" r="3293"/>
          <a:stretch/>
        </p:blipFill>
        <p:spPr>
          <a:xfrm>
            <a:off x="6657142" y="3313611"/>
            <a:ext cx="5393020" cy="33082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59410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im0-tub-ru.yandex.net/i?id=5e5c46f4f88da848443cd5238f3d4ce9-l&amp;n=1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75" b="13749"/>
          <a:stretch/>
        </p:blipFill>
        <p:spPr bwMode="auto">
          <a:xfrm>
            <a:off x="6644357" y="205590"/>
            <a:ext cx="5317925" cy="307402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2303" y="236145"/>
            <a:ext cx="5990964" cy="6385709"/>
          </a:xfrm>
          <a:solidFill>
            <a:schemeClr val="tx1">
              <a:alpha val="50000"/>
            </a:schemeClr>
          </a:solidFill>
          <a:ln w="38100">
            <a:solidFill>
              <a:schemeClr val="accent5">
                <a:lumMod val="75000"/>
              </a:schemeClr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>
              <a:lnSpc>
                <a:spcPct val="104000"/>
              </a:lnSpc>
              <a:spcBef>
                <a:spcPts val="0"/>
              </a:spcBef>
            </a:pPr>
            <a:endParaRPr lang="ru-RU" b="1" i="1" dirty="0">
              <a:ln w="0"/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lnSpc>
                <a:spcPct val="104000"/>
              </a:lnSpc>
              <a:spcBef>
                <a:spcPts val="0"/>
              </a:spcBef>
            </a:pPr>
            <a:r>
              <a:rPr lang="ru-RU" b="1" i="1" dirty="0">
                <a:ln w="0"/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ВРАЧ</a:t>
            </a:r>
          </a:p>
          <a:p>
            <a:pPr algn="just">
              <a:lnSpc>
                <a:spcPct val="104000"/>
              </a:lnSpc>
              <a:spcBef>
                <a:spcPts val="0"/>
              </a:spcBef>
            </a:pPr>
            <a:endParaRPr lang="ru-RU" b="1" i="1" dirty="0">
              <a:ln w="0"/>
              <a:solidFill>
                <a:schemeClr val="bg1"/>
              </a:solidFill>
              <a:latin typeface="Cambria" panose="02040503050406030204" pitchFamily="18" charset="0"/>
            </a:endParaRPr>
          </a:p>
          <a:p>
            <a:pPr algn="just">
              <a:lnSpc>
                <a:spcPct val="104000"/>
              </a:lnSpc>
              <a:spcBef>
                <a:spcPts val="0"/>
              </a:spcBef>
            </a:pPr>
            <a:r>
              <a:rPr lang="ru-RU" sz="2200" b="1" i="1" dirty="0">
                <a:ln w="0"/>
                <a:solidFill>
                  <a:schemeClr val="bg1"/>
                </a:solidFill>
                <a:latin typeface="Cambria" panose="02040503050406030204" pitchFamily="18" charset="0"/>
              </a:rPr>
              <a:t>       </a:t>
            </a:r>
            <a:r>
              <a:rPr lang="ru-RU" sz="2200" dirty="0">
                <a:latin typeface="Cambria" panose="02040503050406030204" pitchFamily="18" charset="0"/>
              </a:rPr>
              <a:t>Несмотря на то что и в прошлом профессия врача была популярной и недостатка в абитуриентах мединституты не испытывали никогда, сейчас наблюдается потребность в работниках медицинской сферы. При этом особенно востребованы специалисты узкого профиля: диетологи, логопеды, офтальмологи, отоларингологи.</a:t>
            </a:r>
          </a:p>
          <a:p>
            <a:pPr algn="just">
              <a:lnSpc>
                <a:spcPct val="104000"/>
              </a:lnSpc>
              <a:spcBef>
                <a:spcPts val="0"/>
              </a:spcBef>
            </a:pPr>
            <a:r>
              <a:rPr lang="ru-RU" sz="2200" dirty="0">
                <a:latin typeface="Cambria" panose="02040503050406030204" pitchFamily="18" charset="0"/>
              </a:rPr>
              <a:t>       Но медиков, как и учителей, наблюдается явный дефицит, и эта отрасль встретит с радостью специалиста любого профиля.</a:t>
            </a:r>
          </a:p>
          <a:p>
            <a:pPr algn="just">
              <a:lnSpc>
                <a:spcPct val="104000"/>
              </a:lnSpc>
              <a:spcBef>
                <a:spcPts val="0"/>
              </a:spcBef>
            </a:pPr>
            <a:r>
              <a:rPr lang="ru-RU" sz="2200" dirty="0">
                <a:latin typeface="Cambria" panose="02040503050406030204" pitchFamily="18" charset="0"/>
              </a:rPr>
              <a:t>       Наиболее же высокооплачиваемыми остаются стоматологи.</a:t>
            </a:r>
            <a:endParaRPr lang="ru-RU" sz="2200" b="1" i="1" dirty="0">
              <a:ln w="0"/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B47FB9B-522A-4DBE-8861-0028265DFC6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6" t="2709" r="5027" b="2948"/>
          <a:stretch/>
        </p:blipFill>
        <p:spPr>
          <a:xfrm>
            <a:off x="6654295" y="3517272"/>
            <a:ext cx="5298047" cy="307402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414524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vuzopedia.ru/storage/app/uploads/public/60c/d26/644/60cd266449ced87994811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03" t="2548" b="5664"/>
          <a:stretch/>
        </p:blipFill>
        <p:spPr bwMode="auto">
          <a:xfrm>
            <a:off x="6572816" y="205590"/>
            <a:ext cx="5415447" cy="303027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5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7136" y="205590"/>
            <a:ext cx="5990964" cy="6385709"/>
          </a:xfrm>
          <a:solidFill>
            <a:schemeClr val="tx1">
              <a:alpha val="50000"/>
            </a:schemeClr>
          </a:solidFill>
          <a:ln w="38100">
            <a:solidFill>
              <a:schemeClr val="accent5">
                <a:lumMod val="75000"/>
              </a:schemeClr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>
              <a:lnSpc>
                <a:spcPct val="104000"/>
              </a:lnSpc>
              <a:spcBef>
                <a:spcPts val="0"/>
              </a:spcBef>
            </a:pPr>
            <a:endParaRPr lang="ru-RU" b="1" i="1" dirty="0">
              <a:ln w="0"/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lnSpc>
                <a:spcPct val="104000"/>
              </a:lnSpc>
              <a:spcBef>
                <a:spcPts val="0"/>
              </a:spcBef>
            </a:pPr>
            <a:r>
              <a:rPr lang="ru-RU" b="1" i="1" dirty="0">
                <a:ln w="0"/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АНАЛИТИК</a:t>
            </a:r>
          </a:p>
          <a:p>
            <a:pPr>
              <a:lnSpc>
                <a:spcPct val="104000"/>
              </a:lnSpc>
              <a:spcBef>
                <a:spcPts val="0"/>
              </a:spcBef>
            </a:pPr>
            <a:endParaRPr lang="ru-RU" b="1" i="1" dirty="0">
              <a:ln w="0"/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just">
              <a:lnSpc>
                <a:spcPct val="104000"/>
              </a:lnSpc>
              <a:spcBef>
                <a:spcPts val="0"/>
              </a:spcBef>
            </a:pPr>
            <a:r>
              <a:rPr lang="ru-RU" dirty="0">
                <a:latin typeface="Cambria" panose="02040503050406030204" pitchFamily="18" charset="0"/>
              </a:rPr>
              <a:t>       Дипломированные специалисты по финансовой аналитике или эксперты, способные грамотно рассчитать инвестиционную привлекательность проектов, сегодня в дефиците — потребность в них, в том числе среди крупных компаний, постоянно растёт.</a:t>
            </a:r>
          </a:p>
          <a:p>
            <a:pPr algn="just">
              <a:lnSpc>
                <a:spcPct val="104000"/>
              </a:lnSpc>
              <a:spcBef>
                <a:spcPts val="0"/>
              </a:spcBef>
            </a:pPr>
            <a:r>
              <a:rPr lang="ru-RU" dirty="0">
                <a:latin typeface="Cambria" panose="02040503050406030204" pitchFamily="18" charset="0"/>
              </a:rPr>
              <a:t>       Люди, которые умеют </a:t>
            </a:r>
            <a:r>
              <a:rPr lang="ru-RU" dirty="0" err="1">
                <a:latin typeface="Cambria" panose="02040503050406030204" pitchFamily="18" charset="0"/>
              </a:rPr>
              <a:t>профес-сионально</a:t>
            </a:r>
            <a:r>
              <a:rPr lang="ru-RU" dirty="0">
                <a:latin typeface="Cambria" panose="02040503050406030204" pitchFamily="18" charset="0"/>
              </a:rPr>
              <a:t> оценивать финансовые и инвестиционные риски очень высоко ценятся и их труд является одним из самых высокооплачиваемых.</a:t>
            </a:r>
            <a:endParaRPr lang="ru-RU" b="1" i="1" dirty="0">
              <a:ln w="0"/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A2C4120-2044-4642-A944-51B9F0CF7F6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23" b="6872"/>
          <a:stretch/>
        </p:blipFill>
        <p:spPr>
          <a:xfrm>
            <a:off x="6573610" y="3429000"/>
            <a:ext cx="5414653" cy="311439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5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092525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vuzopedia.ru/storage/app/uploads/public/5cb/5f9/14a/5cb5f914a11a1252476870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59" t="14397" b="2447"/>
          <a:stretch/>
        </p:blipFill>
        <p:spPr bwMode="auto">
          <a:xfrm>
            <a:off x="6641991" y="206944"/>
            <a:ext cx="5296654" cy="306375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tx2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0031" y="206944"/>
            <a:ext cx="5885969" cy="6536602"/>
          </a:xfrm>
          <a:solidFill>
            <a:schemeClr val="tx1">
              <a:alpha val="50000"/>
            </a:schemeClr>
          </a:solidFill>
          <a:ln w="38100">
            <a:solidFill>
              <a:schemeClr val="accent5">
                <a:lumMod val="75000"/>
              </a:schemeClr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>
              <a:lnSpc>
                <a:spcPct val="104000"/>
              </a:lnSpc>
              <a:spcBef>
                <a:spcPts val="0"/>
              </a:spcBef>
            </a:pPr>
            <a:endParaRPr lang="ru-RU" b="1" i="1" dirty="0">
              <a:ln w="0"/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lnSpc>
                <a:spcPct val="104000"/>
              </a:lnSpc>
              <a:spcBef>
                <a:spcPts val="0"/>
              </a:spcBef>
            </a:pPr>
            <a:r>
              <a:rPr lang="ru-RU" b="1" i="1" dirty="0">
                <a:ln w="0"/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ИНЖЕНЕР</a:t>
            </a:r>
          </a:p>
          <a:p>
            <a:pPr>
              <a:lnSpc>
                <a:spcPct val="104000"/>
              </a:lnSpc>
              <a:spcBef>
                <a:spcPts val="0"/>
              </a:spcBef>
            </a:pPr>
            <a:endParaRPr lang="ru-RU" b="1" i="1" dirty="0">
              <a:ln w="0"/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just">
              <a:lnSpc>
                <a:spcPct val="104000"/>
              </a:lnSpc>
              <a:spcBef>
                <a:spcPts val="0"/>
              </a:spcBef>
            </a:pPr>
            <a:r>
              <a:rPr lang="ru-RU" dirty="0">
                <a:latin typeface="Cambria" panose="02040503050406030204" pitchFamily="18" charset="0"/>
              </a:rPr>
              <a:t>        Экономическая модель страны постепенно меняется, всё больше отмечается тенденция к развитию производства. Поэтому сегодня на рынке труда в цене специалисты по разработке и внедрению технологий, т.е. инженеры. От них зависит, насколько будет модернизирован и оптимизирован рабочий процесс. Усовершенствованная производственная линия экономит время, следовательно, и ресурсы компании, одновременно увеличивая прибыль организации.	</a:t>
            </a:r>
            <a:r>
              <a:rPr lang="ru-RU" dirty="0"/>
              <a:t>	</a:t>
            </a:r>
            <a:endParaRPr lang="ru-RU" b="1" i="1" dirty="0">
              <a:ln w="0"/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DE43FF0-9ACD-45D7-97DE-E5240C6B5F3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85" t="4362" b="11931"/>
          <a:stretch/>
        </p:blipFill>
        <p:spPr>
          <a:xfrm>
            <a:off x="6641991" y="3587305"/>
            <a:ext cx="5263693" cy="306375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tx2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051923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07"/>
          <a:stretch/>
        </p:blipFill>
        <p:spPr>
          <a:xfrm>
            <a:off x="6611789" y="164034"/>
            <a:ext cx="5483261" cy="316741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2352" y="164034"/>
            <a:ext cx="5990964" cy="6438768"/>
          </a:xfrm>
          <a:solidFill>
            <a:schemeClr val="tx1">
              <a:alpha val="50000"/>
            </a:schemeClr>
          </a:solidFill>
          <a:ln w="38100">
            <a:solidFill>
              <a:schemeClr val="accent5">
                <a:lumMod val="75000"/>
              </a:schemeClr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>
              <a:lnSpc>
                <a:spcPct val="104000"/>
              </a:lnSpc>
              <a:spcBef>
                <a:spcPts val="0"/>
              </a:spcBef>
            </a:pPr>
            <a:endParaRPr lang="ru-RU" b="1" i="1" dirty="0">
              <a:ln w="0"/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lnSpc>
                <a:spcPct val="104000"/>
              </a:lnSpc>
              <a:spcBef>
                <a:spcPts val="0"/>
              </a:spcBef>
            </a:pPr>
            <a:r>
              <a:rPr lang="ru-RU" b="1" i="1" dirty="0">
                <a:ln w="0"/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ПРОГРАМИСТ</a:t>
            </a:r>
          </a:p>
          <a:p>
            <a:pPr>
              <a:lnSpc>
                <a:spcPct val="104000"/>
              </a:lnSpc>
              <a:spcBef>
                <a:spcPts val="0"/>
              </a:spcBef>
            </a:pPr>
            <a:endParaRPr lang="ru-RU" b="1" i="1" dirty="0">
              <a:ln w="0"/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just">
              <a:lnSpc>
                <a:spcPct val="104000"/>
              </a:lnSpc>
              <a:spcBef>
                <a:spcPts val="0"/>
              </a:spcBef>
            </a:pPr>
            <a:r>
              <a:rPr lang="ru-RU" dirty="0">
                <a:latin typeface="Cambria" panose="02040503050406030204" pitchFamily="18" charset="0"/>
              </a:rPr>
              <a:t>       </a:t>
            </a:r>
            <a:r>
              <a:rPr lang="ru-RU" sz="2200" dirty="0">
                <a:latin typeface="Cambria" panose="02040503050406030204" pitchFamily="18" charset="0"/>
              </a:rPr>
              <a:t>Программистом является специалист, создающий исходный код для программы. Такой программой может быть операционная система компьютера, видеоигра, </a:t>
            </a:r>
            <a:r>
              <a:rPr lang="ru-RU" sz="2200" dirty="0" err="1">
                <a:latin typeface="Cambria" panose="02040503050406030204" pitchFamily="18" charset="0"/>
              </a:rPr>
              <a:t>web</a:t>
            </a:r>
            <a:r>
              <a:rPr lang="ru-RU" sz="2200" dirty="0">
                <a:latin typeface="Cambria" panose="02040503050406030204" pitchFamily="18" charset="0"/>
              </a:rPr>
              <a:t> или мобильное приложение и даже алгоритм работы микроволновки. Программный код пишется на специальном языке программирования. Не каждый человек, способен это понять и этому научиться. Только, обладая определенным багажом знаний и умений можно освоить профессию программиста, являющейся одной из самых востребованных сегодня на рынке труда.</a:t>
            </a:r>
            <a:endParaRPr lang="ru-RU" sz="2200" b="1" i="1" dirty="0">
              <a:ln w="0"/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A9A8444-95A1-4D60-81C5-2678355D047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1790" y="3526554"/>
            <a:ext cx="5483261" cy="316741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11892164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13" name="Блок-схема: перфолента 12"/>
          <p:cNvSpPr/>
          <p:nvPr/>
        </p:nvSpPr>
        <p:spPr>
          <a:xfrm>
            <a:off x="398033" y="1516828"/>
            <a:ext cx="10591545" cy="3948057"/>
          </a:xfrm>
          <a:prstGeom prst="flowChartPunchedTape">
            <a:avLst/>
          </a:prstGeom>
          <a:solidFill>
            <a:schemeClr val="accent3">
              <a:lumMod val="60000"/>
              <a:lumOff val="40000"/>
            </a:schemeClr>
          </a:solidFill>
          <a:ln w="28575">
            <a:solidFill>
              <a:schemeClr val="bg2">
                <a:lumMod val="75000"/>
              </a:schemeClr>
            </a:solidFill>
          </a:ln>
          <a:effectLst>
            <a:glow rad="228600">
              <a:schemeClr val="tx2">
                <a:alpha val="40000"/>
              </a:schemeClr>
            </a:glow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ln w="0"/>
                <a:solidFill>
                  <a:schemeClr val="tx1"/>
                </a:solidFill>
                <a:latin typeface="Cambria" panose="02040503050406030204" pitchFamily="18" charset="0"/>
              </a:rPr>
              <a:t>СПАСИБО ЗА ВНИМАНИЕ</a:t>
            </a:r>
          </a:p>
        </p:txBody>
      </p:sp>
    </p:spTree>
    <p:extLst>
      <p:ext uri="{BB962C8B-B14F-4D97-AF65-F5344CB8AC3E}">
        <p14:creationId xmlns:p14="http://schemas.microsoft.com/office/powerpoint/2010/main" val="19691489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20700" y="154612"/>
            <a:ext cx="114681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>
                <a:ln w="0"/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Самые востребованные профессии 70</a:t>
            </a:r>
            <a:r>
              <a:rPr lang="en-US" sz="4000" b="1" i="1" dirty="0">
                <a:ln w="0"/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-</a:t>
            </a:r>
            <a:r>
              <a:rPr lang="ru-RU" sz="4000" b="1" i="1" dirty="0">
                <a:ln w="0"/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х годов</a:t>
            </a:r>
            <a:endParaRPr lang="ru-RU" sz="4800" b="1" dirty="0">
              <a:ln w="0"/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4500" y="1071651"/>
            <a:ext cx="6350000" cy="4230688"/>
          </a:xfrm>
          <a:prstGeom prst="rect">
            <a:avLst/>
          </a:prstGeom>
          <a:ln w="76200">
            <a:solidFill>
              <a:schemeClr val="accent2">
                <a:lumMod val="50000"/>
              </a:schemeClr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04" t="1342" r="12804" b="313"/>
          <a:stretch/>
        </p:blipFill>
        <p:spPr>
          <a:xfrm>
            <a:off x="1476375" y="2623690"/>
            <a:ext cx="5226050" cy="3993010"/>
          </a:xfrm>
          <a:prstGeom prst="rect">
            <a:avLst/>
          </a:prstGeom>
          <a:ln w="76200">
            <a:solidFill>
              <a:schemeClr val="accent2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925249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1600" y="-1"/>
            <a:ext cx="12192000" cy="676819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3" name="Подзаголовок 2"/>
          <p:cNvSpPr txBox="1">
            <a:spLocks/>
          </p:cNvSpPr>
          <p:nvPr/>
        </p:nvSpPr>
        <p:spPr>
          <a:xfrm>
            <a:off x="-50800" y="507999"/>
            <a:ext cx="12039600" cy="643953"/>
          </a:xfrm>
          <a:prstGeom prst="rect">
            <a:avLst/>
          </a:prstGeom>
          <a:solidFill>
            <a:schemeClr val="tx1">
              <a:alpha val="50000"/>
            </a:schemeClr>
          </a:solidFill>
          <a:ln w="38100">
            <a:solidFill>
              <a:schemeClr val="accent5">
                <a:lumMod val="75000"/>
              </a:schemeClr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Что говорит статистика о</a:t>
            </a:r>
            <a:r>
              <a:rPr lang="en-US" sz="2800" b="1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sz="2800" b="1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востребованных профессиях 50 лет назад?</a:t>
            </a:r>
            <a:endParaRPr lang="ru-RU" sz="2800" b="1" dirty="0">
              <a:ln w="0"/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1102220727"/>
              </p:ext>
            </p:extLst>
          </p:nvPr>
        </p:nvGraphicFramePr>
        <p:xfrm>
          <a:off x="1979407" y="1301677"/>
          <a:ext cx="8143539" cy="53032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7763384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3">
                <a:lumMod val="40000"/>
                <a:lumOff val="60000"/>
              </a:schemeClr>
            </a:gs>
            <a:gs pos="83000">
              <a:schemeClr val="accent3">
                <a:lumMod val="40000"/>
                <a:lumOff val="60000"/>
              </a:schemeClr>
            </a:gs>
            <a:gs pos="100000">
              <a:schemeClr val="accent3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s://meduza.io/image/attachments/images/000/030/857/large/1Pl-OdjtQdlrmdMDBjPnEQ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4" t="4204" r="5161" b="6721"/>
          <a:stretch/>
        </p:blipFill>
        <p:spPr bwMode="auto">
          <a:xfrm>
            <a:off x="6689692" y="205590"/>
            <a:ext cx="5210719" cy="302044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tx2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/>
        </p:spPr>
      </p:pic>
      <p:sp>
        <p:nvSpPr>
          <p:cNvPr id="7" name="Подзаголовок 2"/>
          <p:cNvSpPr txBox="1">
            <a:spLocks/>
          </p:cNvSpPr>
          <p:nvPr/>
        </p:nvSpPr>
        <p:spPr>
          <a:xfrm>
            <a:off x="455859" y="201365"/>
            <a:ext cx="5886218" cy="6455269"/>
          </a:xfrm>
          <a:prstGeom prst="rect">
            <a:avLst/>
          </a:prstGeom>
          <a:solidFill>
            <a:schemeClr val="tx1">
              <a:alpha val="50000"/>
            </a:schemeClr>
          </a:solidFill>
          <a:ln w="38100">
            <a:solidFill>
              <a:schemeClr val="accent5">
                <a:lumMod val="75000"/>
              </a:schemeClr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4000"/>
              </a:lnSpc>
              <a:spcBef>
                <a:spcPts val="0"/>
              </a:spcBef>
            </a:pPr>
            <a:endParaRPr lang="ru-RU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lnSpc>
                <a:spcPct val="104000"/>
              </a:lnSpc>
              <a:spcBef>
                <a:spcPts val="0"/>
              </a:spcBef>
            </a:pPr>
            <a:r>
              <a:rPr lang="ru-RU" sz="2200" b="1" i="1" dirty="0">
                <a:ln w="0"/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ВРАЧ  </a:t>
            </a:r>
          </a:p>
          <a:p>
            <a:pPr>
              <a:lnSpc>
                <a:spcPct val="104000"/>
              </a:lnSpc>
              <a:spcBef>
                <a:spcPts val="0"/>
              </a:spcBef>
            </a:pPr>
            <a:endParaRPr lang="ru-RU" sz="2200" b="1" i="1" dirty="0">
              <a:ln w="0"/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just">
              <a:lnSpc>
                <a:spcPct val="104000"/>
              </a:lnSpc>
              <a:spcBef>
                <a:spcPts val="0"/>
              </a:spcBef>
            </a:pPr>
            <a:r>
              <a:rPr lang="ru-RU" sz="2200" dirty="0">
                <a:latin typeface="Cambria" panose="02040503050406030204" pitchFamily="18" charset="0"/>
              </a:rPr>
              <a:t>       Советское здравоохранение может и не было самым лучшим на планете, но оно было самым массовым и доступным. Наряду с культом учености в Советском Союзе ковался и культ здорового образа жизни.</a:t>
            </a:r>
          </a:p>
          <a:p>
            <a:pPr algn="just">
              <a:lnSpc>
                <a:spcPct val="104000"/>
              </a:lnSpc>
              <a:spcBef>
                <a:spcPts val="0"/>
              </a:spcBef>
            </a:pPr>
            <a:r>
              <a:rPr lang="ru-RU" sz="2200" dirty="0">
                <a:latin typeface="Cambria" panose="02040503050406030204" pitchFamily="18" charset="0"/>
              </a:rPr>
              <a:t>     Врачи пользовались большим уважением в народе, имели стабильный и не самый плохой доход, который гарантировал, что система здравоохранения не будет испытывать того дефицита кадров, который имеется во всех странах бывшего социалистического лагеря сегодня. Ведь именно из-за дефицита рук, созданного плохим трудом, и вытекают все проблемы в медицине, от которых страдает население.</a:t>
            </a:r>
          </a:p>
          <a:p>
            <a:pPr>
              <a:lnSpc>
                <a:spcPct val="104000"/>
              </a:lnSpc>
              <a:spcBef>
                <a:spcPts val="0"/>
              </a:spcBef>
            </a:pPr>
            <a:endParaRPr lang="ru-RU" b="1" i="1" dirty="0">
              <a:ln w="0"/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6485E56-9993-4349-B0F9-E2AADB52C4E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493" b="10544"/>
          <a:stretch/>
        </p:blipFill>
        <p:spPr>
          <a:xfrm>
            <a:off x="6629911" y="3573242"/>
            <a:ext cx="5270500" cy="3020445"/>
          </a:xfrm>
          <a:prstGeom prst="round2DiagRect">
            <a:avLst>
              <a:gd name="adj1" fmla="val 16667"/>
              <a:gd name="adj2" fmla="val 0"/>
            </a:avLst>
          </a:prstGeom>
          <a:ln w="76200" cap="sq">
            <a:solidFill>
              <a:schemeClr val="tx2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218959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3">
                <a:lumMod val="40000"/>
                <a:lumOff val="60000"/>
              </a:schemeClr>
            </a:gs>
            <a:gs pos="83000">
              <a:schemeClr val="accent3">
                <a:lumMod val="40000"/>
                <a:lumOff val="60000"/>
              </a:schemeClr>
            </a:gs>
            <a:gs pos="100000">
              <a:schemeClr val="accent3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дзаголовок 2"/>
          <p:cNvSpPr txBox="1">
            <a:spLocks/>
          </p:cNvSpPr>
          <p:nvPr/>
        </p:nvSpPr>
        <p:spPr>
          <a:xfrm>
            <a:off x="397136" y="175034"/>
            <a:ext cx="5990964" cy="6385709"/>
          </a:xfrm>
          <a:prstGeom prst="rect">
            <a:avLst/>
          </a:prstGeom>
          <a:solidFill>
            <a:schemeClr val="tx1">
              <a:alpha val="50000"/>
            </a:schemeClr>
          </a:solidFill>
          <a:ln w="38100">
            <a:solidFill>
              <a:schemeClr val="accent5">
                <a:lumMod val="75000"/>
              </a:schemeClr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8000"/>
              </a:lnSpc>
              <a:spcBef>
                <a:spcPts val="0"/>
              </a:spcBef>
            </a:pPr>
            <a:endParaRPr lang="ru-RU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lnSpc>
                <a:spcPct val="104000"/>
              </a:lnSpc>
              <a:spcBef>
                <a:spcPts val="0"/>
              </a:spcBef>
            </a:pPr>
            <a:r>
              <a:rPr lang="ru-RU" b="1" i="1" dirty="0">
                <a:ln w="0"/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МЯСНИК</a:t>
            </a:r>
          </a:p>
          <a:p>
            <a:pPr>
              <a:lnSpc>
                <a:spcPct val="104000"/>
              </a:lnSpc>
              <a:spcBef>
                <a:spcPts val="0"/>
              </a:spcBef>
            </a:pPr>
            <a:endParaRPr lang="ru-RU" b="1" i="1" dirty="0">
              <a:ln w="0"/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just">
              <a:lnSpc>
                <a:spcPct val="104000"/>
              </a:lnSpc>
              <a:spcBef>
                <a:spcPts val="0"/>
              </a:spcBef>
            </a:pPr>
            <a:r>
              <a:rPr lang="ru-RU" sz="2000" dirty="0">
                <a:latin typeface="Cambria" panose="02040503050406030204" pitchFamily="18" charset="0"/>
              </a:rPr>
              <a:t>       </a:t>
            </a:r>
            <a:r>
              <a:rPr lang="ru-RU" sz="2200" dirty="0">
                <a:latin typeface="Cambria" panose="02040503050406030204" pitchFamily="18" charset="0"/>
              </a:rPr>
              <a:t>Продавцами в СССР работать было не столько престижно, сколько выгодно. Самым почитаемым среди продавцов был мясник. Купить в СССР хорошее мясо – вырезку, шейку, окорока – было практически невозможно. Если, конечно, у тебя в друзьях нет знакомого мясника. </a:t>
            </a:r>
          </a:p>
          <a:p>
            <a:pPr algn="just">
              <a:lnSpc>
                <a:spcPct val="104000"/>
              </a:lnSpc>
              <a:spcBef>
                <a:spcPts val="0"/>
              </a:spcBef>
            </a:pPr>
            <a:r>
              <a:rPr lang="ru-RU" sz="2200" dirty="0">
                <a:latin typeface="Cambria" panose="02040503050406030204" pitchFamily="18" charset="0"/>
              </a:rPr>
              <a:t>       Зарплата у этих людей была вполне рядовая – в районе сотни рублей. Зато предоставлялась уникальная возможность завести море высокопоставленных друзей, которые за несколько килограммов хорошего мяса сделают так, чтобы ты ни в чем не нуждался. </a:t>
            </a:r>
          </a:p>
          <a:p>
            <a:pPr>
              <a:lnSpc>
                <a:spcPct val="104000"/>
              </a:lnSpc>
              <a:spcBef>
                <a:spcPts val="0"/>
              </a:spcBef>
            </a:pPr>
            <a:endParaRPr lang="ru-RU" sz="2200" b="1" i="1" dirty="0">
              <a:ln w="0"/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lnSpc>
                <a:spcPct val="104000"/>
              </a:lnSpc>
              <a:spcBef>
                <a:spcPts val="0"/>
              </a:spcBef>
            </a:pPr>
            <a:endParaRPr lang="ru-RU" b="1" i="1" dirty="0">
              <a:ln w="0"/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6" name="Picture 2" descr="http://cdn.fishki.net/upload/post/2017/05/26/2299085/1-original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609"/>
          <a:stretch/>
        </p:blipFill>
        <p:spPr bwMode="auto">
          <a:xfrm>
            <a:off x="6634691" y="175034"/>
            <a:ext cx="5366809" cy="3223410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19AD41F-76E0-4AAD-B119-FF1BD0905A4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885"/>
          <a:stretch/>
        </p:blipFill>
        <p:spPr>
          <a:xfrm>
            <a:off x="6575835" y="3495068"/>
            <a:ext cx="5425665" cy="32234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402384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3">
                <a:lumMod val="40000"/>
                <a:lumOff val="60000"/>
              </a:schemeClr>
            </a:gs>
            <a:gs pos="83000">
              <a:schemeClr val="accent3">
                <a:lumMod val="40000"/>
                <a:lumOff val="60000"/>
              </a:schemeClr>
            </a:gs>
            <a:gs pos="100000">
              <a:schemeClr val="accent3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webpulse.imgsmail.ru/imgpreview?key=pulse_cabinet-file-f3d8ae6a-eb33-477a-8da6-79b97dcdc219&amp;mb=webpuls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13" b="14013"/>
          <a:stretch/>
        </p:blipFill>
        <p:spPr bwMode="auto">
          <a:xfrm>
            <a:off x="6590923" y="205590"/>
            <a:ext cx="5425865" cy="302876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/>
        </p:spPr>
      </p:pic>
      <p:sp>
        <p:nvSpPr>
          <p:cNvPr id="7" name="Подзаголовок 2"/>
          <p:cNvSpPr txBox="1">
            <a:spLocks/>
          </p:cNvSpPr>
          <p:nvPr/>
        </p:nvSpPr>
        <p:spPr>
          <a:xfrm>
            <a:off x="397136" y="205590"/>
            <a:ext cx="5990964" cy="6385709"/>
          </a:xfrm>
          <a:prstGeom prst="rect">
            <a:avLst/>
          </a:prstGeom>
          <a:solidFill>
            <a:schemeClr val="tx1">
              <a:alpha val="50000"/>
            </a:schemeClr>
          </a:solidFill>
          <a:ln w="38100">
            <a:solidFill>
              <a:schemeClr val="accent5">
                <a:lumMod val="75000"/>
              </a:schemeClr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8000"/>
              </a:lnSpc>
              <a:spcBef>
                <a:spcPts val="0"/>
              </a:spcBef>
            </a:pPr>
            <a:endParaRPr lang="ru-RU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lnSpc>
                <a:spcPct val="104000"/>
              </a:lnSpc>
              <a:spcBef>
                <a:spcPts val="0"/>
              </a:spcBef>
            </a:pPr>
            <a:r>
              <a:rPr lang="ru-RU" b="1" i="1" dirty="0">
                <a:ln w="0"/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ТЕЛЕМАСТЕР</a:t>
            </a:r>
          </a:p>
          <a:p>
            <a:pPr algn="just">
              <a:lnSpc>
                <a:spcPct val="104000"/>
              </a:lnSpc>
              <a:spcBef>
                <a:spcPts val="0"/>
              </a:spcBef>
            </a:pPr>
            <a:endParaRPr lang="ru-RU" b="1" i="1" dirty="0">
              <a:ln w="0"/>
              <a:solidFill>
                <a:schemeClr val="bg1"/>
              </a:solidFill>
              <a:latin typeface="Cambria" panose="02040503050406030204" pitchFamily="18" charset="0"/>
            </a:endParaRPr>
          </a:p>
          <a:p>
            <a:pPr algn="just">
              <a:lnSpc>
                <a:spcPct val="104000"/>
              </a:lnSpc>
              <a:spcBef>
                <a:spcPts val="0"/>
              </a:spcBef>
            </a:pPr>
            <a:r>
              <a:rPr lang="ru-RU" b="1" i="1" dirty="0">
                <a:ln w="0"/>
                <a:solidFill>
                  <a:schemeClr val="bg1"/>
                </a:solidFill>
                <a:latin typeface="Cambria" panose="02040503050406030204" pitchFamily="18" charset="0"/>
              </a:rPr>
              <a:t>       </a:t>
            </a:r>
            <a:r>
              <a:rPr lang="ru-RU" dirty="0">
                <a:latin typeface="Cambria" panose="02040503050406030204" pitchFamily="18" charset="0"/>
              </a:rPr>
              <a:t>Телевизор и раньше, и сегодня являлся практически членом семьи. В СССР далеко не каждая семья могла себе его позволить, и если случалась поломка, искали грамотного мастера.</a:t>
            </a:r>
          </a:p>
          <a:p>
            <a:pPr algn="just">
              <a:lnSpc>
                <a:spcPct val="104000"/>
              </a:lnSpc>
              <a:spcBef>
                <a:spcPts val="0"/>
              </a:spcBef>
            </a:pPr>
            <a:r>
              <a:rPr lang="ru-RU" dirty="0">
                <a:latin typeface="Cambria" panose="02040503050406030204" pitchFamily="18" charset="0"/>
              </a:rPr>
              <a:t>       Телемастеров было не так много, поэтому ценились они на вес золота. Помимо официального ценника, им, как правило, благодарные клиенты давали нечто вроде чаевых – в благодарность за спасение дефицитной техники.</a:t>
            </a:r>
          </a:p>
          <a:p>
            <a:pPr>
              <a:lnSpc>
                <a:spcPct val="104000"/>
              </a:lnSpc>
              <a:spcBef>
                <a:spcPts val="0"/>
              </a:spcBef>
            </a:pPr>
            <a:endParaRPr lang="ru-RU" b="1" i="1" dirty="0">
              <a:ln w="0"/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4CF740F-72EB-4E82-980C-DAEFB7CBEF9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1" r="3262" b="12214"/>
          <a:stretch/>
        </p:blipFill>
        <p:spPr>
          <a:xfrm>
            <a:off x="6590923" y="3429000"/>
            <a:ext cx="5425865" cy="311971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0907158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3">
                <a:lumMod val="40000"/>
                <a:lumOff val="60000"/>
              </a:schemeClr>
            </a:gs>
            <a:gs pos="83000">
              <a:schemeClr val="accent3">
                <a:lumMod val="40000"/>
                <a:lumOff val="60000"/>
              </a:schemeClr>
            </a:gs>
            <a:gs pos="100000">
              <a:schemeClr val="accent3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53"/>
          <a:stretch/>
        </p:blipFill>
        <p:spPr>
          <a:xfrm>
            <a:off x="6693045" y="101610"/>
            <a:ext cx="5185766" cy="3202905"/>
          </a:xfrm>
          <a:prstGeom prst="ellipse">
            <a:avLst/>
          </a:prstGeom>
          <a:ln w="63500" cap="rnd">
            <a:solidFill>
              <a:schemeClr val="tx2">
                <a:lumMod val="60000"/>
                <a:lumOff val="4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7" name="Подзаголовок 2"/>
          <p:cNvSpPr txBox="1">
            <a:spLocks/>
          </p:cNvSpPr>
          <p:nvPr/>
        </p:nvSpPr>
        <p:spPr>
          <a:xfrm>
            <a:off x="313189" y="172016"/>
            <a:ext cx="5990964" cy="6563387"/>
          </a:xfrm>
          <a:prstGeom prst="rect">
            <a:avLst/>
          </a:prstGeom>
          <a:solidFill>
            <a:schemeClr val="tx1">
              <a:alpha val="50000"/>
            </a:schemeClr>
          </a:solidFill>
          <a:ln w="38100">
            <a:solidFill>
              <a:schemeClr val="accent5">
                <a:lumMod val="75000"/>
              </a:schemeClr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8000"/>
              </a:lnSpc>
              <a:spcBef>
                <a:spcPts val="0"/>
              </a:spcBef>
            </a:pPr>
            <a:endParaRPr lang="ru-RU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lnSpc>
                <a:spcPct val="104000"/>
              </a:lnSpc>
              <a:spcBef>
                <a:spcPts val="0"/>
              </a:spcBef>
            </a:pPr>
            <a:r>
              <a:rPr lang="ru-RU" b="1" i="1" dirty="0">
                <a:ln w="0"/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ГЕОЛОГ</a:t>
            </a:r>
          </a:p>
          <a:p>
            <a:pPr>
              <a:lnSpc>
                <a:spcPct val="104000"/>
              </a:lnSpc>
              <a:spcBef>
                <a:spcPts val="0"/>
              </a:spcBef>
            </a:pPr>
            <a:endParaRPr lang="ru-RU" b="1" i="1" dirty="0">
              <a:ln w="0"/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just">
              <a:lnSpc>
                <a:spcPct val="104000"/>
              </a:lnSpc>
              <a:spcBef>
                <a:spcPts val="0"/>
              </a:spcBef>
            </a:pPr>
            <a:r>
              <a:rPr lang="ru-RU" sz="2200" dirty="0">
                <a:latin typeface="Cambria" panose="02040503050406030204" pitchFamily="18" charset="0"/>
              </a:rPr>
              <a:t>       Без геологоразведки не начинается разработка месторождений. Да, кажется их осталось не много, все территории уже исходили многочисленные экспедиции. Но на самом деле нет-нет, да и прибывает в полку обозначенных на карте полезных ископаемых мест. И с каждым годом все больше и больше геологов продолжает уезжать на вахты на длительное время по разным уголкам страны. </a:t>
            </a:r>
          </a:p>
          <a:p>
            <a:pPr algn="just">
              <a:lnSpc>
                <a:spcPct val="104000"/>
              </a:lnSpc>
              <a:spcBef>
                <a:spcPts val="0"/>
              </a:spcBef>
            </a:pPr>
            <a:r>
              <a:rPr lang="ru-RU" sz="2200" dirty="0">
                <a:latin typeface="Cambria" panose="02040503050406030204" pitchFamily="18" charset="0"/>
              </a:rPr>
              <a:t>       В 70-е годы профессия геолога была одной из самых востребованных среди молодежи, наверное еще и  потому что ассоциировалась с дальними </a:t>
            </a:r>
            <a:r>
              <a:rPr lang="ru-RU" sz="2200" dirty="0" err="1">
                <a:latin typeface="Cambria" panose="02040503050406030204" pitchFamily="18" charset="0"/>
              </a:rPr>
              <a:t>романти-ческими</a:t>
            </a:r>
            <a:r>
              <a:rPr lang="ru-RU" sz="2200" dirty="0">
                <a:latin typeface="Cambria" panose="02040503050406030204" pitchFamily="18" charset="0"/>
              </a:rPr>
              <a:t> путешествиями.</a:t>
            </a:r>
            <a:endParaRPr lang="ru-RU" sz="2200" b="1" i="1" dirty="0">
              <a:ln w="0"/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87C6B84-F9E9-4FB4-88FA-6A143F1CBC6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060" r="978" b="6606"/>
          <a:stretch/>
        </p:blipFill>
        <p:spPr>
          <a:xfrm>
            <a:off x="6693045" y="3453709"/>
            <a:ext cx="5185767" cy="3322618"/>
          </a:xfrm>
          <a:prstGeom prst="ellipse">
            <a:avLst/>
          </a:prstGeom>
          <a:ln w="63500" cap="rnd">
            <a:solidFill>
              <a:schemeClr val="tx2">
                <a:lumMod val="60000"/>
                <a:lumOff val="4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1808516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3">
                <a:lumMod val="40000"/>
                <a:lumOff val="60000"/>
              </a:schemeClr>
            </a:gs>
            <a:gs pos="83000">
              <a:schemeClr val="accent3">
                <a:lumMod val="40000"/>
                <a:lumOff val="60000"/>
              </a:schemeClr>
            </a:gs>
            <a:gs pos="100000">
              <a:schemeClr val="accent3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55" b="11101"/>
          <a:stretch/>
        </p:blipFill>
        <p:spPr>
          <a:xfrm>
            <a:off x="6654800" y="205590"/>
            <a:ext cx="5346700" cy="314123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Подзаголовок 2"/>
          <p:cNvSpPr txBox="1">
            <a:spLocks/>
          </p:cNvSpPr>
          <p:nvPr/>
        </p:nvSpPr>
        <p:spPr>
          <a:xfrm>
            <a:off x="397136" y="236145"/>
            <a:ext cx="5990964" cy="6385709"/>
          </a:xfrm>
          <a:prstGeom prst="rect">
            <a:avLst/>
          </a:prstGeom>
          <a:solidFill>
            <a:schemeClr val="tx1">
              <a:alpha val="50000"/>
            </a:schemeClr>
          </a:solidFill>
          <a:ln w="38100">
            <a:solidFill>
              <a:schemeClr val="accent5">
                <a:lumMod val="75000"/>
              </a:schemeClr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8000"/>
              </a:lnSpc>
              <a:spcBef>
                <a:spcPts val="0"/>
              </a:spcBef>
            </a:pPr>
            <a:endParaRPr lang="ru-RU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lnSpc>
                <a:spcPct val="104000"/>
              </a:lnSpc>
              <a:spcBef>
                <a:spcPts val="0"/>
              </a:spcBef>
            </a:pPr>
            <a:r>
              <a:rPr lang="ru-RU" b="1" i="1" dirty="0">
                <a:ln w="0"/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АГРОНОМ</a:t>
            </a:r>
          </a:p>
          <a:p>
            <a:pPr>
              <a:lnSpc>
                <a:spcPct val="104000"/>
              </a:lnSpc>
              <a:spcBef>
                <a:spcPts val="0"/>
              </a:spcBef>
            </a:pPr>
            <a:endParaRPr lang="ru-RU" b="1" i="1" dirty="0">
              <a:ln w="0"/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just">
              <a:lnSpc>
                <a:spcPct val="104000"/>
              </a:lnSpc>
              <a:spcBef>
                <a:spcPts val="0"/>
              </a:spcBef>
            </a:pPr>
            <a:r>
              <a:rPr lang="ru-RU" sz="2200" dirty="0">
                <a:ln w="0"/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      Широкое распространение профессия агронома получила в 80-х годах. В советское время агрономами было принято называть тех, кто получил среднее или высшее образование в сельскохозяйственной сфере.  </a:t>
            </a:r>
          </a:p>
          <a:p>
            <a:pPr algn="just">
              <a:lnSpc>
                <a:spcPct val="104000"/>
              </a:lnSpc>
              <a:spcBef>
                <a:spcPts val="0"/>
              </a:spcBef>
            </a:pPr>
            <a:r>
              <a:rPr lang="ru-RU" sz="2200" dirty="0">
                <a:latin typeface="Cambria" panose="02040503050406030204" pitchFamily="18" charset="0"/>
              </a:rPr>
              <a:t>       Агроном внимательно отслеживал урожайность и устойчивость к непогоде различных сортов, оценивал эффективность способов обработки почвы и удобрений.</a:t>
            </a:r>
          </a:p>
          <a:p>
            <a:pPr algn="just">
              <a:lnSpc>
                <a:spcPct val="104000"/>
              </a:lnSpc>
              <a:spcBef>
                <a:spcPts val="0"/>
              </a:spcBef>
            </a:pPr>
            <a:r>
              <a:rPr lang="ru-RU" sz="2200" dirty="0">
                <a:latin typeface="Cambria" panose="02040503050406030204" pitchFamily="18" charset="0"/>
              </a:rPr>
              <a:t>       Иными словами, вёл научно-производственную работу. Учитывая, что сельское хозяйство в те годы усиленно развивалось, профессия агронома была очень востребована на рынке труда. </a:t>
            </a:r>
            <a:endParaRPr lang="ru-RU" sz="2200" dirty="0">
              <a:ln w="0"/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D393648-4D31-473D-BCBD-A27C32AFC61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08" r="14572" b="5307"/>
          <a:stretch/>
        </p:blipFill>
        <p:spPr>
          <a:xfrm>
            <a:off x="6654800" y="3459557"/>
            <a:ext cx="5346700" cy="314123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749549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7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8900" y="154612"/>
            <a:ext cx="119761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Самые востребованные профессии 2020-х годов</a:t>
            </a:r>
            <a:endParaRPr lang="ru-RU" sz="4800" b="1" dirty="0">
              <a:ln w="0"/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8561" y="1193800"/>
            <a:ext cx="9536778" cy="5359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76200">
            <a:solidFill>
              <a:srgbClr val="002060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695977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1079</TotalTime>
  <Words>870</Words>
  <Application>Microsoft Office PowerPoint</Application>
  <PresentationFormat>Широкоэкранный</PresentationFormat>
  <Paragraphs>66</Paragraphs>
  <Slides>16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Cambria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Вася</dc:creator>
  <cp:lastModifiedBy>Ольга Владимировна Соболева</cp:lastModifiedBy>
  <cp:revision>110</cp:revision>
  <dcterms:created xsi:type="dcterms:W3CDTF">2020-09-03T13:39:08Z</dcterms:created>
  <dcterms:modified xsi:type="dcterms:W3CDTF">2023-04-21T10:17:15Z</dcterms:modified>
</cp:coreProperties>
</file>