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8" r:id="rId2"/>
    <p:sldId id="263" r:id="rId3"/>
    <p:sldId id="262" r:id="rId4"/>
    <p:sldId id="282" r:id="rId5"/>
    <p:sldId id="286" r:id="rId6"/>
    <p:sldId id="283" r:id="rId7"/>
    <p:sldId id="280" r:id="rId8"/>
    <p:sldId id="279" r:id="rId9"/>
    <p:sldId id="287" r:id="rId10"/>
    <p:sldId id="281" r:id="rId11"/>
    <p:sldId id="288" r:id="rId12"/>
    <p:sldId id="289" r:id="rId13"/>
    <p:sldId id="290" r:id="rId14"/>
    <p:sldId id="291" r:id="rId15"/>
    <p:sldId id="292" r:id="rId16"/>
    <p:sldId id="296" r:id="rId17"/>
    <p:sldId id="284" r:id="rId18"/>
    <p:sldId id="293" r:id="rId19"/>
    <p:sldId id="295" r:id="rId20"/>
    <p:sldId id="294" r:id="rId21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4DE"/>
    <a:srgbClr val="DF1803"/>
    <a:srgbClr val="3399FF"/>
    <a:srgbClr val="666699"/>
    <a:srgbClr val="04374A"/>
    <a:srgbClr val="E59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84583" autoAdjust="0"/>
  </p:normalViewPr>
  <p:slideViewPr>
    <p:cSldViewPr>
      <p:cViewPr varScale="1">
        <p:scale>
          <a:sx n="49" d="100"/>
          <a:sy n="49" d="100"/>
        </p:scale>
        <p:origin x="-42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46073A-275D-4E38-8623-14DAC80930FC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9980AE-A864-4775-87BD-D93DA31B8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82ED5C-4E22-4683-9073-6692970FDF14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61BB5B-1B36-4BAD-A7D5-E7189F7E1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276872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7434667F-A46A-4B83-8134-2F3288AC842D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E505F4A5-3FAE-48DA-BB91-58053C77A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132FA188-473C-4E2D-BF2D-9DB10DA4432D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820E230-723E-4377-8F6C-A06599819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A9C3424B-BEA4-4A8B-9B24-87E8645EBC4F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067712CF-0BF2-4FB4-B792-74C47FCD0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19872" y="292102"/>
            <a:ext cx="5544616" cy="1048666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115616" y="1556792"/>
            <a:ext cx="7632848" cy="388843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3C5B0614-D986-46C5-964F-2CC81DCC35A3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BE62613-1108-442E-AB5F-A005DC5BA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E651B240-54EC-4AEA-B247-E38C9DB4A41A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D7A13C84-77E3-4B6D-B47F-97A0504CE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7FA38CAF-5895-4EFD-91C9-EB0AAF34925B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49C0A8FA-7200-4C69-BC01-B81D757FB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4775" y="6410325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B749B4F-D959-4373-BB1A-C4D06FB7066D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488" y="6356350"/>
            <a:ext cx="164941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0775" y="6356350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1A43503-1A33-49BE-BC59-9187951E6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BB13F6F9-0583-4950-8B76-7B10723CE1E3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C7133BA4-EDF7-4771-990F-9911AD273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16F6C37-06C6-4B13-988C-205D0B9AE542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F1680BD-251E-4785-B03F-4D3BB251B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EC339EFB-8646-4827-A5AD-A3D18163CD2C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D94820F-E11D-4A0E-A212-4A7FFD3DD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84C7A22-91E7-4097-9E3C-0536D488C8FB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EDAD5E3C-2E65-4AF6-AD38-8696848D4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475" y="292100"/>
            <a:ext cx="5545138" cy="10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16013" y="1557338"/>
            <a:ext cx="76327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B4C585-6F3B-40BE-8BC2-014DBEBB64D0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710984-DBDD-4961-AD0E-1FC77A773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-1620838" y="46038"/>
            <a:ext cx="75723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B87D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B87D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B87D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B87D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B87D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B87D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B87D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wZL5Db0khU0Emg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new.kiro46.ru/images/doc/RAZVCHITG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loud.mail.ru/public/CACn/Eo4sSiUE1" TargetMode="External"/><Relationship Id="rId5" Type="http://schemas.openxmlformats.org/officeDocument/2006/relationships/hyperlink" Target="https://cloud.mail.ru/public/qXCN/Qmt1cwcUd" TargetMode="External"/><Relationship Id="rId4" Type="http://schemas.openxmlformats.org/officeDocument/2006/relationships/hyperlink" Target="https://disk.yandex.ru/i/3KXyIANLK7jJn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rh43/mVBHY3qLY" TargetMode="External"/><Relationship Id="rId2" Type="http://schemas.openxmlformats.org/officeDocument/2006/relationships/hyperlink" Target="https://cloud.mail.ru/public/K66L/2CZ7y5g9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cloud.mail.ru/public/Db3n/WtoFcpSwE" TargetMode="External"/><Relationship Id="rId4" Type="http://schemas.openxmlformats.org/officeDocument/2006/relationships/hyperlink" Target="https://cloud.mail.ru/public/RdU9/xWhJoD8Mj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buXE/gxUUFKnH8" TargetMode="External"/><Relationship Id="rId2" Type="http://schemas.openxmlformats.org/officeDocument/2006/relationships/hyperlink" Target="https://cloud.mail.ru/public/NvKv/ePU9sh48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new.kiro46.ru/servis/poleznye-materialy/obshchaya/150-spisok-literatury-po-funktsionalnoj-gramotnosti.html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disk.yandex.ru/d/eEUe2JzyVqvW_A" TargetMode="External"/><Relationship Id="rId7" Type="http://schemas.openxmlformats.org/officeDocument/2006/relationships/hyperlink" Target="https://disk.yandex.ru/d/Y2_HYi-nve9yvA" TargetMode="External"/><Relationship Id="rId2" Type="http://schemas.openxmlformats.org/officeDocument/2006/relationships/hyperlink" Target="https://cloud.mail.ru/public/ezBF/Spkhru4i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sk.yandex.ru/d/5--qP7q7tOvh7w" TargetMode="External"/><Relationship Id="rId5" Type="http://schemas.openxmlformats.org/officeDocument/2006/relationships/hyperlink" Target="https://cloud.mail.ru/public/2JpT/XGFYEhtru" TargetMode="External"/><Relationship Id="rId4" Type="http://schemas.openxmlformats.org/officeDocument/2006/relationships/hyperlink" Target="https://cloud.mail.ru/public/zDD4/FThVBMa7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" TargetMode="External"/><Relationship Id="rId2" Type="http://schemas.openxmlformats.org/officeDocument/2006/relationships/hyperlink" Target="https://fg.resh.edu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QPqKoKHbMt7AOA" TargetMode="External"/><Relationship Id="rId2" Type="http://schemas.openxmlformats.org/officeDocument/2006/relationships/hyperlink" Target="https://disk.yandex.ru/d/aPxJ1p0UsMWKy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0" y="908050"/>
            <a:ext cx="8964613" cy="33131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293E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</a:t>
            </a:r>
            <a:r>
              <a:rPr lang="ru-RU" sz="4000" b="1" u="sng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Вебинар-совещание</a:t>
            </a:r>
            <a: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b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с муниципальными                         </a:t>
            </a:r>
            <a:b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координаторами</a:t>
            </a:r>
            <a: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</a:t>
            </a:r>
            <a:r>
              <a:rPr lang="ru-RU" sz="4800" b="1" i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«Инструменты формирования функциональной грамотности школьников»</a:t>
            </a:r>
            <a:br>
              <a:rPr lang="ru-RU" sz="4800" b="1" i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4800" b="1" i="1" smtClean="0">
              <a:solidFill>
                <a:srgbClr val="DF18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2227" name="Объект 1"/>
          <p:cNvSpPr>
            <a:spLocks noGrp="1"/>
          </p:cNvSpPr>
          <p:nvPr>
            <p:ph idx="4294967295"/>
          </p:nvPr>
        </p:nvSpPr>
        <p:spPr>
          <a:xfrm>
            <a:off x="0" y="4292600"/>
            <a:ext cx="8675688" cy="256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solidFill>
                  <a:srgbClr val="1904D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Зимнева Ольга Николаевна,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1904D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региональный координатор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1904D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 вопросам формирования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1904D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функциональной грамотности, к.ф.н.                                           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1904D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                       28.10.2022</a:t>
            </a:r>
          </a:p>
        </p:txBody>
      </p:sp>
      <p:pic>
        <p:nvPicPr>
          <p:cNvPr id="15363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800" b="1" u="sng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Информационные ресурсы</a:t>
            </a:r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6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ОГБУ ДПО КИРО - Функциональная грамотность</a:t>
            </a:r>
            <a:endParaRPr lang="ru-RU" sz="36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4400" smtClean="0">
                <a:latin typeface="Times New Roman" pitchFamily="18" charset="0"/>
              </a:rPr>
              <a:t>http://new.kiro46.ru/informatsiya/novosti/1382</a:t>
            </a:r>
          </a:p>
          <a:p>
            <a:pPr eaLnBrk="1" hangingPunct="1">
              <a:defRPr/>
            </a:pPr>
            <a:endParaRPr lang="ru-RU" sz="4400" smtClean="0"/>
          </a:p>
        </p:txBody>
      </p:sp>
      <p:pic>
        <p:nvPicPr>
          <p:cNvPr id="24579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258888" y="549275"/>
            <a:ext cx="7885112" cy="13668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600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Ссылки на электронные версии методических пособий по направлению «Читательская грамотность»:</a:t>
            </a:r>
            <a:r>
              <a:rPr lang="ru-RU" sz="3600" smtClean="0">
                <a:solidFill>
                  <a:srgbClr val="DF1803"/>
                </a:solidFill>
                <a:effectLst/>
                <a:latin typeface="Times New Roman" pitchFamily="18" charset="0"/>
              </a:rPr>
              <a:t/>
            </a:r>
            <a:br>
              <a:rPr lang="ru-RU" sz="3600" smtClean="0">
                <a:solidFill>
                  <a:srgbClr val="DF1803"/>
                </a:solidFill>
                <a:effectLst/>
                <a:latin typeface="Times New Roman" pitchFamily="18" charset="0"/>
              </a:rPr>
            </a:br>
            <a:endParaRPr lang="ru-RU" sz="3600" smtClean="0">
              <a:solidFill>
                <a:srgbClr val="DF1803"/>
              </a:solidFill>
              <a:effectLst/>
              <a:latin typeface="Times New Roman" pitchFamily="18" charset="0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916113"/>
            <a:ext cx="8353425" cy="49418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800" smtClean="0"/>
              <a:t> </a:t>
            </a:r>
            <a:endParaRPr lang="ru-RU" sz="800" smtClean="0">
              <a:hlinkClick r:id="rId2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  <a:hlinkClick r:id="rId2"/>
              </a:rPr>
              <a:t>РАЗВИТИЕ ЧИТАТЕЛЬСКОЙ ГРАМОТНОСТИ НА УРОКАХ РУССКОГО ЯЗЫКА В 5 КЛАССЕ</a:t>
            </a:r>
            <a:r>
              <a:rPr lang="ru-RU" sz="2400" smtClean="0">
                <a:latin typeface="Times New Roman" pitchFamily="18" charset="0"/>
              </a:rPr>
              <a:t> - </a:t>
            </a:r>
            <a:r>
              <a:rPr lang="ru-RU" sz="2400" smtClean="0">
                <a:latin typeface="Times New Roman" pitchFamily="18" charset="0"/>
                <a:hlinkClick r:id="rId2"/>
              </a:rPr>
              <a:t>http://new.kiro46.ru/images/doc/RAZVCHITGR.pdf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ЧИТАТЕЛЬСКОЙ ГРАМОТНОСТИ ОБУЧАЮЩИХСЯ. 6 КЛАСС - </a:t>
            </a:r>
            <a:r>
              <a:rPr lang="ru-RU" sz="2400" smtClean="0">
                <a:latin typeface="Times New Roman" pitchFamily="18" charset="0"/>
                <a:hlinkClick r:id="rId3"/>
              </a:rPr>
              <a:t>https://disk.yandex.ru/i/wZL5Db0khU0Emg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ЧИТАТЕЛЬСКОЙ ГРАМОТНОСТИ ОБУЧАЮЩИХСЯ. 7 КЛАСС - </a:t>
            </a:r>
            <a:r>
              <a:rPr lang="ru-RU" sz="2400" smtClean="0">
                <a:latin typeface="Times New Roman" pitchFamily="18" charset="0"/>
                <a:hlinkClick r:id="rId4"/>
              </a:rPr>
              <a:t>https://disk.yandex.ru/i/3KXyIANLK7jJnw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ЧИТАТЕЛЬСКОЙ ГРАМОТНОСТИ ОБУЧАЮЩИХСЯ. 8 КЛАСС  - </a:t>
            </a:r>
            <a:r>
              <a:rPr lang="ru-RU" sz="2400" smtClean="0">
                <a:latin typeface="Times New Roman" pitchFamily="18" charset="0"/>
                <a:hlinkClick r:id="rId5"/>
              </a:rPr>
              <a:t>https://cloud.mail.ru/public/qXCN/Qmt1cwcUd</a:t>
            </a:r>
            <a:r>
              <a:rPr lang="ru-RU" sz="2400" smtClean="0">
                <a:latin typeface="Times New Roman" pitchFamily="18" charset="0"/>
              </a:rPr>
              <a:t>  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ЧИТАТЕЛЬСКОЙ ГРАМОТНОСТИ ОБУЧАЮЩИХСЯ. 9 КЛАСС - </a:t>
            </a:r>
            <a:r>
              <a:rPr lang="ru-RU" sz="2400" smtClean="0">
                <a:latin typeface="Times New Roman" pitchFamily="18" charset="0"/>
                <a:hlinkClick r:id="rId6"/>
              </a:rPr>
              <a:t>https://cloud.mail.ru/public/CACn/Eo4sSiUE1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5603" name="Picture 4" descr="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08175" y="260350"/>
            <a:ext cx="7056438" cy="1800225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600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Ссылки на электронные версии сборников технологических карт уроков:</a:t>
            </a:r>
            <a:r>
              <a:rPr lang="ru-RU" sz="3600" smtClean="0">
                <a:solidFill>
                  <a:srgbClr val="DF1803"/>
                </a:solidFill>
                <a:effectLst/>
                <a:latin typeface="Times New Roman" pitchFamily="18" charset="0"/>
              </a:rPr>
              <a:t/>
            </a:r>
            <a:br>
              <a:rPr lang="ru-RU" sz="3600" smtClean="0">
                <a:solidFill>
                  <a:srgbClr val="DF1803"/>
                </a:solidFill>
                <a:effectLst/>
                <a:latin typeface="Times New Roman" pitchFamily="18" charset="0"/>
              </a:rPr>
            </a:br>
            <a:endParaRPr lang="ru-RU" sz="3600" smtClean="0">
              <a:solidFill>
                <a:srgbClr val="DF1803"/>
              </a:solidFill>
              <a:effectLst/>
              <a:latin typeface="Times New Roman" pitchFamily="18" charset="0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2205038"/>
            <a:ext cx="8137525" cy="4652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РАЗВИТИЕ ФУНКЦИОНАЛЬНОЙ ГРАМОТНОСТИ ОБУЧАЮЩИХСЯ НА УРОКАХ РУССКОГО ЯЗЫКА  - </a:t>
            </a:r>
            <a:r>
              <a:rPr lang="ru-RU" sz="2400" smtClean="0">
                <a:latin typeface="Times New Roman" pitchFamily="18" charset="0"/>
                <a:hlinkClick r:id="rId2"/>
              </a:rPr>
              <a:t>https://cloud.mail.ru/public/K66L/2CZ7y5g98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РАЗВИТИЕ ФУНКЦИОНАЛЬНОЙ ГРАМОТНОСТИ ОБУЧАЮЩИХСЯ НА УРОКАХ ЛИТЕРАТУРЫ  - </a:t>
            </a:r>
            <a:r>
              <a:rPr lang="ru-RU" sz="2400" smtClean="0">
                <a:latin typeface="Times New Roman" pitchFamily="18" charset="0"/>
                <a:hlinkClick r:id="rId3"/>
              </a:rPr>
              <a:t>https://cloud.mail.ru/public/rh43/mVBHY3qLY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РАЗВИТИЕ ФУНКЦИОНАЛЬНОЙ ГРАМОТНОСТИ ОБУЧАЮЩИХСЯ НА УРОКАХ ФИЗИКИ -  </a:t>
            </a:r>
            <a:r>
              <a:rPr lang="ru-RU" sz="2400" smtClean="0">
                <a:latin typeface="Times New Roman" pitchFamily="18" charset="0"/>
                <a:hlinkClick r:id="rId4"/>
              </a:rPr>
              <a:t>https://cloud.mail.ru/public/RdU9/xWhJoD8Mj</a:t>
            </a: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РАЗВИТИЕ ФУНКЦИОНАЛЬНОЙ ГРАМОТНОСТИ ОБУЧАЮЩИХСЯ НА УРОКАХ БИОЛОГИИ - </a:t>
            </a:r>
            <a:r>
              <a:rPr lang="ru-RU" sz="2400" smtClean="0">
                <a:latin typeface="Times New Roman" pitchFamily="18" charset="0"/>
                <a:hlinkClick r:id="rId5"/>
              </a:rPr>
              <a:t>https://cloud.mail.ru/public/Db3n/WtoFcpSwE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6627" name="Picture 4" descr="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Иные пособия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557338"/>
            <a:ext cx="8280400" cy="388778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ПРОЕКТИРОВАНИЕ УРОКА БИОЛОГИИ В СООТВЕТСТВИИ С ТРЕБОВАНИЯМИ ФГОС ОБЩЕГО ОБРАЗОВАНИЯ  - </a:t>
            </a:r>
            <a:r>
              <a:rPr lang="ru-RU" sz="2800" smtClean="0">
                <a:latin typeface="Times New Roman" pitchFamily="18" charset="0"/>
                <a:hlinkClick r:id="rId2"/>
              </a:rPr>
              <a:t>https://cloud.mail.ru/public/NvKv/ePU9sh485</a:t>
            </a:r>
            <a:endParaRPr lang="ru-RU" sz="28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ФОРМИРОВАНИЕ ФУНКЦИОНАЛЬНОЙ ГРАМОТНОСТИ НА УРОКАХ МАТЕМАТИКИ - </a:t>
            </a:r>
            <a:r>
              <a:rPr lang="ru-RU" sz="2800" smtClean="0">
                <a:latin typeface="Times New Roman" pitchFamily="18" charset="0"/>
                <a:hlinkClick r:id="rId3"/>
              </a:rPr>
              <a:t>https://cloud.mail.ru/public/buXE/gxUUFKnH8</a:t>
            </a:r>
            <a:endParaRPr lang="ru-RU" sz="2800" smtClean="0">
              <a:latin typeface="Times New Roman" pitchFamily="18" charset="0"/>
              <a:hlinkClick r:id="rId4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mtClean="0">
              <a:latin typeface="Times New Roman" pitchFamily="18" charset="0"/>
              <a:hlinkClick r:id="rId4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hlinkClick r:id="rId4"/>
              </a:rPr>
              <a:t>Список литературы по Функциональной грамотности (256 KB)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27651" name="Picture 4" descr="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419475" y="260350"/>
            <a:ext cx="5545138" cy="10493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«Фонды» ФГ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981075"/>
            <a:ext cx="8820150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             </a:t>
            </a: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                      Читательская грамотность - 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            </a:t>
            </a:r>
            <a:r>
              <a:rPr lang="en-US" smtClean="0">
                <a:latin typeface="Times New Roman" pitchFamily="18" charset="0"/>
              </a:rPr>
              <a:t>h</a:t>
            </a:r>
            <a:r>
              <a:rPr lang="ru-RU" smtClean="0">
                <a:latin typeface="Times New Roman" pitchFamily="18" charset="0"/>
                <a:hlinkClick r:id="rId2"/>
              </a:rPr>
              <a:t>ttps://cloud.mail.ru/public/ezBF/Spkhru4io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Креативное мышление - </a:t>
            </a:r>
            <a:r>
              <a:rPr lang="ru-RU" smtClean="0">
                <a:latin typeface="Times New Roman" pitchFamily="18" charset="0"/>
                <a:hlinkClick r:id="rId3"/>
              </a:rPr>
              <a:t>https://disk.yandex.ru/d/eEUe2JzyVqvW_A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Финансовая грамотность - </a:t>
            </a:r>
            <a:r>
              <a:rPr lang="ru-RU" smtClean="0">
                <a:latin typeface="Times New Roman" pitchFamily="18" charset="0"/>
                <a:hlinkClick r:id="rId4"/>
              </a:rPr>
              <a:t>https://cloud.mail.ru/public/zDD4/FThVBMa7n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Естественно-научная грамотность - </a:t>
            </a:r>
            <a:r>
              <a:rPr lang="ru-RU" smtClean="0">
                <a:latin typeface="Times New Roman" pitchFamily="18" charset="0"/>
                <a:hlinkClick r:id="rId5"/>
              </a:rPr>
              <a:t>https://cloud.mail.ru/public/2JpT/XGFYEhtru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Глобальные компетенции - </a:t>
            </a:r>
            <a:r>
              <a:rPr lang="ru-RU" smtClean="0">
                <a:latin typeface="Times New Roman" pitchFamily="18" charset="0"/>
                <a:hlinkClick r:id="rId6"/>
              </a:rPr>
              <a:t>https://disk.yandex.ru/d/5--qP7q7tOvh7w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Математическая грамотность - </a:t>
            </a:r>
            <a:r>
              <a:rPr lang="ru-RU" smtClean="0">
                <a:latin typeface="Times New Roman" pitchFamily="18" charset="0"/>
                <a:hlinkClick r:id="rId7"/>
              </a:rPr>
              <a:t>https://disk.yandex.ru/d/Y2_HYi-nve9yvA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28675" name="Picture 4" descr="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0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8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ОГБУ ДПО КИРО - Функциональная грамотность</a:t>
            </a:r>
            <a:r>
              <a:rPr lang="ru-RU" sz="2800" smtClean="0">
                <a:solidFill>
                  <a:srgbClr val="DF1803"/>
                </a:solidFill>
                <a:effectLst/>
                <a:latin typeface="Times New Roman" pitchFamily="18" charset="0"/>
              </a:rPr>
              <a:t/>
            </a:r>
            <a:br>
              <a:rPr lang="ru-RU" sz="2800" smtClean="0">
                <a:solidFill>
                  <a:srgbClr val="DF1803"/>
                </a:solidFill>
                <a:effectLst/>
                <a:latin typeface="Times New Roman" pitchFamily="18" charset="0"/>
              </a:rPr>
            </a:br>
            <a:r>
              <a:rPr lang="ru-RU" sz="2800" smtClean="0">
                <a:solidFill>
                  <a:srgbClr val="DF1803"/>
                </a:solidFill>
                <a:effectLst/>
                <a:latin typeface="Times New Roman" pitchFamily="18" charset="0"/>
              </a:rPr>
              <a:t>http://new.kiro46.ru/informatsiya/novosti/1382</a:t>
            </a:r>
            <a:r>
              <a:rPr lang="ru-RU" sz="2800" smtClean="0">
                <a:effectLst/>
                <a:latin typeface="Times New Roman" pitchFamily="18" charset="0"/>
              </a:rPr>
              <a:t/>
            </a:r>
            <a:br>
              <a:rPr lang="ru-RU" sz="2800" smtClean="0">
                <a:effectLst/>
                <a:latin typeface="Times New Roman" pitchFamily="18" charset="0"/>
              </a:rPr>
            </a:br>
            <a:endParaRPr lang="ru-RU" sz="2800" smtClean="0">
              <a:effectLst/>
              <a:latin typeface="Times New Roman" pitchFamily="18" charset="0"/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916238" y="0"/>
            <a:ext cx="6048375" cy="15573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Муниципальные планы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0" y="1557338"/>
            <a:ext cx="9144000" cy="3887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                       Сайт/вкладка/страница.</a:t>
            </a:r>
          </a:p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Три направления: работа с педагогами, работа с об-ся, работа на базе «Точек роста», «Кванториумов».</a:t>
            </a:r>
          </a:p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Курирование работы образовательных организаций.</a:t>
            </a:r>
          </a:p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Учет в работе региональных и федеральных мероприятий.</a:t>
            </a:r>
          </a:p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Включение муниципальных мероприятий в региональный план работы.</a:t>
            </a:r>
          </a:p>
          <a:p>
            <a:pPr>
              <a:lnSpc>
                <a:spcPct val="90000"/>
              </a:lnSpc>
            </a:pP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</a:rPr>
              <a:t>Отчетность о мероприятиях со ссылками.</a:t>
            </a:r>
          </a:p>
          <a:p>
            <a:pPr>
              <a:lnSpc>
                <a:spcPct val="90000"/>
              </a:lnSpc>
            </a:pPr>
            <a:endParaRPr lang="ru-RU" sz="36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48132" name="Picture 5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598863" y="0"/>
            <a:ext cx="5545137" cy="17732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Ноябрь 2022 года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0" y="1916113"/>
            <a:ext cx="9144000" cy="43926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1904DE"/>
                </a:solidFill>
                <a:latin typeface="Times New Roman" pitchFamily="18" charset="0"/>
              </a:rPr>
              <a:t>Участие в онлайн-марафоне «Марафон  функциональной грамотности» ФГАОУ ПДО «Академии Минпросвещения России» (01.11)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Конкурс для педагогов и обучающихся «Край мой курский, соловьиный»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Семинар для ответственных в муниципалитетах за формирование финансовой грамотности по вопросам и подготовке к участию во всероссийских  олимпиадах школьников: «Финатлон для старшеклассников» (Всероссийская олимпиада по финансовой грамотности, финансовому рынку и защите прав потребителей финансовых услуг), Всероссийская олимпиада «Высшая проба» по профилю «Финансовая грамотность», Всероссйиская олимпиада «Миссия выполнима- твоя профессия – финансист» (03.11)</a:t>
            </a:r>
          </a:p>
        </p:txBody>
      </p:sp>
      <p:pic>
        <p:nvPicPr>
          <p:cNvPr id="30723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563938" y="260350"/>
            <a:ext cx="5580062" cy="129698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Ноябрь 2022 года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0" y="1989138"/>
            <a:ext cx="9144000" cy="4608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КПК по ДПП «Формирование естественнонаучной грамотности при обучении физике на уровне основного общего образования» для учителей физики (14-18.11)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Семинар «Практические инструменты по развитию гибких компетенций у обучающихся в центрах «Точка роста»» (17.11)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КПК по ДПП «Формирование финансовой грамотности обучающихся с использованием интерактивных технологий и цифровых образовательных ресурсов» (21-25.11)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Семинар для ответственных в муниципалитетах за формирование финансовой грамотности по вопросам организации участия  педагогических работников в  региональном конкурсе образовательных продуктов «Финансы в нашей жизни» (очный этап) (28.11)</a:t>
            </a:r>
          </a:p>
          <a:p>
            <a:pPr>
              <a:lnSpc>
                <a:spcPct val="80000"/>
              </a:lnSpc>
            </a:pPr>
            <a:endParaRPr lang="ru-RU" sz="1600" smtClean="0"/>
          </a:p>
        </p:txBody>
      </p:sp>
      <p:pic>
        <p:nvPicPr>
          <p:cNvPr id="31747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598863" y="260350"/>
            <a:ext cx="5545137" cy="10493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0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Региональные координаторы: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1916113"/>
            <a:ext cx="8459787" cy="3529012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Краснова Наталья Петровна</a:t>
            </a:r>
          </a:p>
          <a:p>
            <a:r>
              <a:rPr lang="ru-RU" sz="3600" smtClean="0">
                <a:latin typeface="Times New Roman" pitchFamily="18" charset="0"/>
              </a:rPr>
              <a:t>Чаплыгина Мария Евгеньевна</a:t>
            </a:r>
          </a:p>
          <a:p>
            <a:r>
              <a:rPr lang="ru-RU" sz="3600" smtClean="0">
                <a:latin typeface="Times New Roman" pitchFamily="18" charset="0"/>
              </a:rPr>
              <a:t>Некрасова Лилия Васильевна</a:t>
            </a:r>
          </a:p>
          <a:p>
            <a:r>
              <a:rPr lang="ru-RU" sz="3600" smtClean="0">
                <a:latin typeface="Times New Roman" pitchFamily="18" charset="0"/>
              </a:rPr>
              <a:t>Беседина Лариса Александровна</a:t>
            </a:r>
          </a:p>
          <a:p>
            <a:r>
              <a:rPr lang="ru-RU" sz="3600" smtClean="0">
                <a:latin typeface="Times New Roman" pitchFamily="18" charset="0"/>
              </a:rPr>
              <a:t>Булавкина Ирина Владимировна</a:t>
            </a:r>
          </a:p>
          <a:p>
            <a:r>
              <a:rPr lang="ru-RU" sz="3600" smtClean="0">
                <a:latin typeface="Times New Roman" pitchFamily="18" charset="0"/>
              </a:rPr>
              <a:t>Давыдова Екатерина Александровна</a:t>
            </a:r>
          </a:p>
        </p:txBody>
      </p:sp>
      <p:pic>
        <p:nvPicPr>
          <p:cNvPr id="4506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475" y="292100"/>
            <a:ext cx="5545138" cy="10493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800" b="1" u="sng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Ключевые вопросы</a:t>
            </a: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574925" y="4657725"/>
            <a:ext cx="48006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+mn-lt"/>
              <a:cs typeface="+mn-cs"/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290762" y="408146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6388" name="Text Box 255"/>
          <p:cNvSpPr txBox="1">
            <a:spLocks noChangeArrowheads="1"/>
          </p:cNvSpPr>
          <p:nvPr/>
        </p:nvSpPr>
        <p:spPr bwMode="gray">
          <a:xfrm>
            <a:off x="2346325" y="41243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574925" y="2143125"/>
            <a:ext cx="4800600" cy="0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+mn-lt"/>
              <a:cs typeface="+mn-cs"/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290762" y="156686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91" name="Text Box 258"/>
          <p:cNvSpPr txBox="1">
            <a:spLocks noChangeArrowheads="1"/>
          </p:cNvSpPr>
          <p:nvPr/>
        </p:nvSpPr>
        <p:spPr bwMode="gray">
          <a:xfrm>
            <a:off x="3276600" y="1341438"/>
            <a:ext cx="5380038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</a:rPr>
              <a:t>Работа с банком заданий </a:t>
            </a:r>
          </a:p>
          <a:p>
            <a:pPr eaLnBrk="0" hangingPunct="0"/>
            <a:r>
              <a:rPr lang="ru-RU" sz="2800">
                <a:latin typeface="Times New Roman" pitchFamily="18" charset="0"/>
              </a:rPr>
              <a:t>на РЭШ.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16392" name="Text Box 259"/>
          <p:cNvSpPr txBox="1">
            <a:spLocks noChangeArrowheads="1"/>
          </p:cNvSpPr>
          <p:nvPr/>
        </p:nvSpPr>
        <p:spPr bwMode="gray">
          <a:xfrm>
            <a:off x="2346325" y="16097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574925" y="2981325"/>
            <a:ext cx="48006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+mn-lt"/>
              <a:cs typeface="+mn-cs"/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290762" y="240506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6395" name="Text Box 262"/>
          <p:cNvSpPr txBox="1">
            <a:spLocks noChangeArrowheads="1"/>
          </p:cNvSpPr>
          <p:nvPr/>
        </p:nvSpPr>
        <p:spPr bwMode="gray">
          <a:xfrm>
            <a:off x="2346325" y="24479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576513" y="3817938"/>
            <a:ext cx="4799012" cy="1587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+mn-lt"/>
              <a:cs typeface="+mn-cs"/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290762" y="324326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6398" name="Text Box 265"/>
          <p:cNvSpPr txBox="1">
            <a:spLocks noChangeArrowheads="1"/>
          </p:cNvSpPr>
          <p:nvPr/>
        </p:nvSpPr>
        <p:spPr bwMode="gray">
          <a:xfrm>
            <a:off x="2346325" y="32861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574925" y="5518150"/>
            <a:ext cx="48006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+mn-lt"/>
              <a:cs typeface="+mn-cs"/>
            </a:endParaRPr>
          </a:p>
        </p:txBody>
      </p:sp>
      <p:sp>
        <p:nvSpPr>
          <p:cNvPr id="16400" name="Rectangle 267"/>
          <p:cNvSpPr>
            <a:spLocks noChangeArrowheads="1"/>
          </p:cNvSpPr>
          <p:nvPr/>
        </p:nvSpPr>
        <p:spPr bwMode="ltGray">
          <a:xfrm rot="3419336">
            <a:off x="2290762" y="494188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470047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1" name="Text Box 268"/>
          <p:cNvSpPr txBox="1">
            <a:spLocks noChangeArrowheads="1"/>
          </p:cNvSpPr>
          <p:nvPr/>
        </p:nvSpPr>
        <p:spPr bwMode="gray">
          <a:xfrm>
            <a:off x="2346325" y="498475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16402" name="Text Box 269"/>
          <p:cNvSpPr txBox="1">
            <a:spLocks noChangeArrowheads="1"/>
          </p:cNvSpPr>
          <p:nvPr/>
        </p:nvSpPr>
        <p:spPr bwMode="gray">
          <a:xfrm>
            <a:off x="3348038" y="2205038"/>
            <a:ext cx="78486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</a:rPr>
              <a:t>Апробация КИМ по ЧГ- </a:t>
            </a:r>
          </a:p>
          <a:p>
            <a:pPr eaLnBrk="0" hangingPunct="0"/>
            <a:r>
              <a:rPr lang="ru-RU" sz="2800">
                <a:latin typeface="Times New Roman" pitchFamily="18" charset="0"/>
              </a:rPr>
              <a:t>банк заданий на сайте ФИПИ.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16403" name="Text Box 270"/>
          <p:cNvSpPr txBox="1">
            <a:spLocks noChangeArrowheads="1"/>
          </p:cNvSpPr>
          <p:nvPr/>
        </p:nvSpPr>
        <p:spPr bwMode="gray">
          <a:xfrm>
            <a:off x="3348038" y="3355975"/>
            <a:ext cx="58991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</a:rPr>
              <a:t>Курсы внеурочной деятельности.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16404" name="Text Box 271"/>
          <p:cNvSpPr txBox="1">
            <a:spLocks noChangeArrowheads="1"/>
          </p:cNvSpPr>
          <p:nvPr/>
        </p:nvSpPr>
        <p:spPr bwMode="gray">
          <a:xfrm>
            <a:off x="3348038" y="3860800"/>
            <a:ext cx="6675437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</a:rPr>
              <a:t>О календарно-тематическом планировании.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16405" name="Text Box 272"/>
          <p:cNvSpPr txBox="1">
            <a:spLocks noChangeArrowheads="1"/>
          </p:cNvSpPr>
          <p:nvPr/>
        </p:nvSpPr>
        <p:spPr bwMode="gray">
          <a:xfrm>
            <a:off x="3348038" y="4941888"/>
            <a:ext cx="4319587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</a:rPr>
              <a:t>Текущие и ожидаемые мероприятия.</a:t>
            </a:r>
            <a:endParaRPr lang="en-US" sz="2800">
              <a:latin typeface="Times New Roman" pitchFamily="18" charset="0"/>
            </a:endParaRPr>
          </a:p>
        </p:txBody>
      </p:sp>
      <p:pic>
        <p:nvPicPr>
          <p:cNvPr id="16406" name="Picture 2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11188" y="333375"/>
            <a:ext cx="8532812" cy="23034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БЛАГОДАРЮ ЗА ВНИМАНИЕ!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4" descr="3013250_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89163"/>
            <a:ext cx="7489825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2555875" y="260350"/>
            <a:ext cx="6192838" cy="16240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800" b="1" u="sng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Банки заданий по ФГ</a:t>
            </a:r>
          </a:p>
        </p:txBody>
      </p:sp>
      <p:sp>
        <p:nvSpPr>
          <p:cNvPr id="18434" name="Объект 1"/>
          <p:cNvSpPr>
            <a:spLocks noGrp="1"/>
          </p:cNvSpPr>
          <p:nvPr>
            <p:ph idx="1"/>
          </p:nvPr>
        </p:nvSpPr>
        <p:spPr>
          <a:xfrm>
            <a:off x="1258888" y="1989138"/>
            <a:ext cx="7489825" cy="34559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Российская электронная школа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600" smtClean="0">
                <a:latin typeface="Times New Roman" pitchFamily="18" charset="0"/>
                <a:hlinkClick r:id="rId2"/>
              </a:rPr>
              <a:t>https://fg.resh.edu.ru/</a:t>
            </a:r>
            <a:r>
              <a:rPr lang="ru-RU" sz="360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smtClean="0">
                <a:solidFill>
                  <a:srgbClr val="DF18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Институт стратегии развития образования</a:t>
            </a:r>
            <a:endParaRPr lang="ru-RU" sz="36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600" smtClean="0">
                <a:latin typeface="Times New Roman" pitchFamily="18" charset="0"/>
                <a:hlinkClick r:id="rId3"/>
              </a:rPr>
              <a:t>http://skiv.instrao.ru/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3600" b="1" smtClean="0">
                <a:solidFill>
                  <a:srgbClr val="DF1803"/>
                </a:solidFill>
                <a:latin typeface="Times New Roman" pitchFamily="18" charset="0"/>
              </a:rPr>
              <a:t>Пособия издательства «Просвещение»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smtClean="0">
              <a:solidFill>
                <a:srgbClr val="DF1803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      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228600" indent="-228600" eaLnBrk="1" hangingPunct="1"/>
            <a:endParaRPr lang="ru-RU" sz="1800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1150" y="0"/>
            <a:ext cx="629285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25650"/>
            <a:ext cx="64436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2987675" y="1557338"/>
            <a:ext cx="5761038" cy="3887787"/>
          </a:xfrm>
        </p:spPr>
        <p:txBody>
          <a:bodyPr/>
          <a:lstStyle/>
          <a:p>
            <a:r>
              <a:rPr lang="ru-RU" sz="4000" b="1" smtClean="0">
                <a:solidFill>
                  <a:srgbClr val="DF1803"/>
                </a:solidFill>
                <a:latin typeface="Times New Roman" pitchFamily="18" charset="0"/>
              </a:rPr>
              <a:t>«Функциональная грамотность. Учимся для жизни»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solidFill>
                  <a:srgbClr val="DF1803"/>
                </a:solidFill>
                <a:latin typeface="Times New Roman" pitchFamily="18" charset="0"/>
              </a:rPr>
              <a:t> 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ru-RU" sz="4000" b="1" u="sng" smtClean="0">
                <a:solidFill>
                  <a:schemeClr val="tx1"/>
                </a:solidFill>
                <a:latin typeface="Times New Roman" pitchFamily="18" charset="0"/>
              </a:rPr>
              <a:t>17 сборников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</a:rPr>
              <a:t>)</a:t>
            </a:r>
            <a:r>
              <a:rPr lang="ru-RU" sz="4000" b="1" smtClean="0">
                <a:solidFill>
                  <a:srgbClr val="DF1803"/>
                </a:solidFill>
                <a:latin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</a:rPr>
              <a:t>издательства «Просвещение»</a:t>
            </a:r>
          </a:p>
        </p:txBody>
      </p:sp>
      <p:pic>
        <p:nvPicPr>
          <p:cNvPr id="20483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277495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79613" y="836613"/>
            <a:ext cx="6985000" cy="1008062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u="sng" smtClean="0">
                <a:solidFill>
                  <a:srgbClr val="DF1803"/>
                </a:solidFill>
                <a:effectLst/>
                <a:latin typeface="Times New Roman" pitchFamily="18" charset="0"/>
              </a:rPr>
              <a:t>Федеральные вебинары</a:t>
            </a:r>
            <a:r>
              <a:rPr lang="ru-RU" sz="4000" smtClean="0">
                <a:effectLst/>
              </a:rPr>
              <a:t> </a:t>
            </a:r>
            <a:br>
              <a:rPr lang="ru-RU" sz="4000" smtClean="0">
                <a:effectLst/>
              </a:rPr>
            </a:br>
            <a:r>
              <a:rPr lang="ru-RU" sz="4000" smtClean="0">
                <a:effectLst/>
                <a:latin typeface="Times New Roman" pitchFamily="18" charset="0"/>
              </a:rPr>
              <a:t>(о банке заданий по ЧГ на сайте ФИПИ)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2133600"/>
            <a:ext cx="8137525" cy="446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Ссылка для просмотра / скачивания записи вебинара ЧГО, который состоялся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24 октября в 14:00 по МСК:</a:t>
            </a:r>
            <a:endParaRPr lang="ru-RU" smtClean="0">
              <a:solidFill>
                <a:schemeClr val="tx1"/>
              </a:solidFill>
              <a:latin typeface="Times New Roman" pitchFamily="18" charset="0"/>
              <a:hlinkClick r:id="rId2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hlinkClick r:id="rId2"/>
              </a:rPr>
              <a:t>https://disk.yandex.ru/d/aPxJ1p0UsMWKyA</a:t>
            </a:r>
            <a:endParaRPr lang="ru-RU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Ссылка для просмотра / скачивания записи вебинара ЧГО, который состоялся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25 октября в 14:00 по МСК:  </a:t>
            </a:r>
            <a:endParaRPr lang="ru-RU" smtClean="0">
              <a:solidFill>
                <a:schemeClr val="tx1"/>
              </a:solidFill>
              <a:latin typeface="Times New Roman" pitchFamily="18" charset="0"/>
              <a:hlinkClick r:id="rId3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hlinkClick r:id="rId3"/>
              </a:rPr>
              <a:t>https://disk.yandex.ru/i/QPqKoKHbMt7AOA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21507" name="Picture 4" descr="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08175" y="292100"/>
            <a:ext cx="7056438" cy="32083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000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Программа курса </a:t>
            </a:r>
            <a:br>
              <a:rPr lang="ru-RU" sz="4000" b="1" smtClean="0">
                <a:solidFill>
                  <a:srgbClr val="DF1803"/>
                </a:solidFill>
                <a:effectLst/>
                <a:latin typeface="Times New Roman" pitchFamily="18" charset="0"/>
              </a:rPr>
            </a:br>
            <a:r>
              <a:rPr lang="ru-RU" sz="4000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внеурочной деятельности «Функциональная грамотность: </a:t>
            </a:r>
            <a:br>
              <a:rPr lang="ru-RU" sz="4000" b="1" smtClean="0">
                <a:solidFill>
                  <a:srgbClr val="DF1803"/>
                </a:solidFill>
                <a:effectLst/>
                <a:latin typeface="Times New Roman" pitchFamily="18" charset="0"/>
              </a:rPr>
            </a:br>
            <a:r>
              <a:rPr lang="ru-RU" sz="4000" b="1" smtClean="0">
                <a:solidFill>
                  <a:srgbClr val="DF1803"/>
                </a:solidFill>
                <a:effectLst/>
                <a:latin typeface="Times New Roman" pitchFamily="18" charset="0"/>
              </a:rPr>
              <a:t>учимся для жизни»</a:t>
            </a:r>
            <a:r>
              <a:rPr lang="ru-RU" sz="4000" b="1" smtClean="0">
                <a:solidFill>
                  <a:srgbClr val="DF1803"/>
                </a:solidFill>
                <a:effectLst/>
              </a:rPr>
              <a:t/>
            </a:r>
            <a:br>
              <a:rPr lang="ru-RU" sz="4000" b="1" smtClean="0">
                <a:solidFill>
                  <a:srgbClr val="DF1803"/>
                </a:solidFill>
                <a:effectLst/>
              </a:rPr>
            </a:br>
            <a:endParaRPr lang="ru-RU" sz="4000" b="1" smtClean="0">
              <a:solidFill>
                <a:srgbClr val="DF1803"/>
              </a:solidFill>
              <a:effectLst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900113" y="3644900"/>
            <a:ext cx="7848600" cy="2736850"/>
          </a:xfrm>
        </p:spPr>
        <p:txBody>
          <a:bodyPr/>
          <a:lstStyle/>
          <a:p>
            <a:r>
              <a:rPr lang="ru-RU" sz="4400" smtClean="0">
                <a:latin typeface="Times New Roman" pitchFamily="18" charset="0"/>
              </a:rPr>
              <a:t>http://skiv.instrao.ru/content/news/130/</a:t>
            </a:r>
          </a:p>
        </p:txBody>
      </p:sp>
      <p:pic>
        <p:nvPicPr>
          <p:cNvPr id="22531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989138"/>
            <a:ext cx="8604250" cy="4838700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0f189f0f7cf7f95daf677e5ec4bb5eb4dfbc89d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523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20</vt:i4>
      </vt:variant>
    </vt:vector>
  </HeadingPairs>
  <TitlesOfParts>
    <vt:vector size="35" baseType="lpstr">
      <vt:lpstr>Arial</vt:lpstr>
      <vt:lpstr>Calibri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                               Вебинар-совещание                               с муниципальными                                                          координаторами      «Инструменты формирования функциональной грамотности школьников» </vt:lpstr>
      <vt:lpstr>Ключевые вопросы</vt:lpstr>
      <vt:lpstr>Банки заданий по ФГ</vt:lpstr>
      <vt:lpstr>Слайд 4</vt:lpstr>
      <vt:lpstr>      </vt:lpstr>
      <vt:lpstr>Слайд 6</vt:lpstr>
      <vt:lpstr>Федеральные вебинары  (о банке заданий по ЧГ на сайте ФИПИ)</vt:lpstr>
      <vt:lpstr>Программа курса  внеурочной деятельности «Функциональная грамотность:  учимся для жизни» </vt:lpstr>
      <vt:lpstr>Слайд 9</vt:lpstr>
      <vt:lpstr>Информационные ресурсы</vt:lpstr>
      <vt:lpstr>Ссылки на электронные версии методических пособий по направлению «Читательская грамотность»: </vt:lpstr>
      <vt:lpstr>Ссылки на электронные версии сборников технологических карт уроков: </vt:lpstr>
      <vt:lpstr>Иные пособия</vt:lpstr>
      <vt:lpstr>«Фонды» ФГ</vt:lpstr>
      <vt:lpstr> ОГБУ ДПО КИРО - Функциональная грамотность http://new.kiro46.ru/informatsiya/novosti/1382 </vt:lpstr>
      <vt:lpstr>Муниципальные планы</vt:lpstr>
      <vt:lpstr>Ноябрь 2022 года</vt:lpstr>
      <vt:lpstr>Ноябрь 2022 года</vt:lpstr>
      <vt:lpstr>Региональные координаторы:</vt:lpstr>
      <vt:lpstr>БЛАГОДАРЮ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Геометрическая элегантность</dc:title>
  <dc:creator>obstinate</dc:creator>
  <dc:description>Шаблон презентации с сайта https://presentation-creation.ru/</dc:description>
  <cp:lastModifiedBy>user</cp:lastModifiedBy>
  <cp:revision>828</cp:revision>
  <dcterms:created xsi:type="dcterms:W3CDTF">2018-02-25T09:09:03Z</dcterms:created>
  <dcterms:modified xsi:type="dcterms:W3CDTF">2022-10-27T18:32:36Z</dcterms:modified>
</cp:coreProperties>
</file>