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59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6" r:id="rId10"/>
    <p:sldId id="287" r:id="rId11"/>
    <p:sldId id="273" r:id="rId12"/>
    <p:sldId id="274" r:id="rId13"/>
    <p:sldId id="275" r:id="rId14"/>
    <p:sldId id="277" r:id="rId15"/>
    <p:sldId id="278" r:id="rId16"/>
    <p:sldId id="279" r:id="rId17"/>
    <p:sldId id="280" r:id="rId18"/>
    <p:sldId id="283" r:id="rId19"/>
    <p:sldId id="281" r:id="rId20"/>
    <p:sldId id="282" r:id="rId21"/>
    <p:sldId id="284" r:id="rId22"/>
    <p:sldId id="288" r:id="rId23"/>
    <p:sldId id="285" r:id="rId24"/>
    <p:sldId id="286" r:id="rId25"/>
    <p:sldId id="289" r:id="rId26"/>
    <p:sldId id="290" r:id="rId27"/>
    <p:sldId id="291" r:id="rId28"/>
    <p:sldId id="292" r:id="rId29"/>
    <p:sldId id="294" r:id="rId30"/>
    <p:sldId id="295" r:id="rId31"/>
    <p:sldId id="296" r:id="rId32"/>
    <p:sldId id="297" r:id="rId33"/>
    <p:sldId id="300" r:id="rId34"/>
    <p:sldId id="298" r:id="rId35"/>
    <p:sldId id="299" r:id="rId36"/>
    <p:sldId id="312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  <p:sldId id="310" r:id="rId46"/>
    <p:sldId id="311" r:id="rId47"/>
    <p:sldId id="314" r:id="rId48"/>
    <p:sldId id="315" r:id="rId49"/>
    <p:sldId id="324" r:id="rId50"/>
    <p:sldId id="316" r:id="rId51"/>
    <p:sldId id="317" r:id="rId52"/>
    <p:sldId id="318" r:id="rId53"/>
    <p:sldId id="319" r:id="rId54"/>
    <p:sldId id="320" r:id="rId55"/>
    <p:sldId id="321" r:id="rId56"/>
    <p:sldId id="322" r:id="rId57"/>
    <p:sldId id="323" r:id="rId58"/>
  </p:sldIdLst>
  <p:sldSz cx="9144000" cy="6858000" type="screen4x3"/>
  <p:notesSz cx="6669088" cy="9928225"/>
  <p:custDataLst>
    <p:tags r:id="rId60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0DAB"/>
    <a:srgbClr val="090D9F"/>
    <a:srgbClr val="070A83"/>
    <a:srgbClr val="1508C4"/>
    <a:srgbClr val="1F08C6"/>
    <a:srgbClr val="002E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>
        <p:scale>
          <a:sx n="56" d="100"/>
          <a:sy n="56" d="100"/>
        </p:scale>
        <p:origin x="-1776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4E75BA3-B7DF-4618-8E2C-7A183682EFA6}" type="datetimeFigureOut">
              <a:rPr lang="ru-RU"/>
              <a:pPr>
                <a:defRPr/>
              </a:pPr>
              <a:t>08.06.2022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469D729-7A36-4663-9BE8-BB7E7E94F7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181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22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EB1467-15F6-48E0-8CCB-3CC761581E61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43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8965588-C4E3-49C0-95B1-C0DACE9F0FC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dirty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69D729-7A36-4663-9BE8-BB7E7E94F7C1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 cstate="print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4925" y="44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77850" y="4714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787650" y="496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317875" y="44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141788" y="3349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478463" y="44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171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450013" y="825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121525" y="4254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207375" y="1889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609013" y="825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52488" y="1125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646238" y="8921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855913" y="960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413500" y="7302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574088" y="7302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1438" y="13731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12775" y="1798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719263" y="1701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346325" y="13731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822575" y="1824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13731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178300" y="16637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048375" y="1500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156450" y="175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613650" y="13382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243888" y="1516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963613" y="18764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890838" y="22875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21478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513388" y="22225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965825" y="19542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450013" y="20574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578725" y="19859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609013" y="20574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6363" y="27352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754188" y="3063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382838" y="27352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389313" y="273526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518025" y="27066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386388" y="30781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083300" y="28622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278813" y="28781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923925" y="38147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716088" y="3581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389313" y="32956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621213" y="33131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548313" y="358457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040563" y="3665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613650" y="334803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7313" y="4087813"/>
            <a:ext cx="46037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735138" y="44164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840038" y="45386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370263" y="4087813"/>
            <a:ext cx="46037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194175" y="43783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498975" y="405923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173913" y="44672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259763" y="4230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2388" y="47355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370263" y="46482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041775" y="4973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529263" y="49371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465888" y="47720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594600" y="47005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626475" y="47720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222375" y="54229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346325" y="54229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483100" y="5394325"/>
            <a:ext cx="4587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351463" y="5765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048375" y="5549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156450" y="5803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613650" y="5389563"/>
            <a:ext cx="460375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4925" y="60706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89000" y="65039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681163" y="6270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176463" y="60436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4025900" y="6310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513388" y="62738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450013" y="61087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207375" y="62769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8609013" y="610870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" name="TextBox 194" hidden="1"/>
          <p:cNvSpPr txBox="1"/>
          <p:nvPr userDrawn="1"/>
        </p:nvSpPr>
        <p:spPr>
          <a:xfrm>
            <a:off x="34925" y="539750"/>
            <a:ext cx="9099550" cy="5857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АВТОР ШАБЛОНА САЛИШ САЛТАНАТ САЛИШЕВНА</a:t>
            </a:r>
          </a:p>
        </p:txBody>
      </p:sp>
      <p:sp>
        <p:nvSpPr>
          <p:cNvPr id="86" name="Прямоугольник 1"/>
          <p:cNvSpPr/>
          <p:nvPr userDrawn="1"/>
        </p:nvSpPr>
        <p:spPr>
          <a:xfrm>
            <a:off x="-36513" y="-26988"/>
            <a:ext cx="1681163" cy="2460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latin typeface="+mn-lt"/>
                <a:cs typeface="+mn-cs"/>
                <a:hlinkClick r:id="rId5"/>
              </a:rPr>
              <a:t>http://sun-shine-kz.ucoz.ru/</a:t>
            </a:r>
            <a:r>
              <a:rPr lang="ru-RU" sz="1000" dirty="0">
                <a:latin typeface="+mn-lt"/>
                <a:cs typeface="+mn-cs"/>
              </a:rPr>
              <a:t> </a:t>
            </a:r>
          </a:p>
        </p:txBody>
      </p:sp>
      <p:sp>
        <p:nvSpPr>
          <p:cNvPr id="87" name="TextBox 2"/>
          <p:cNvSpPr txBox="1"/>
          <p:nvPr userDrawn="1"/>
        </p:nvSpPr>
        <p:spPr>
          <a:xfrm>
            <a:off x="-15875" y="6669088"/>
            <a:ext cx="1635125" cy="2460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>
                <a:solidFill>
                  <a:schemeClr val="bg1"/>
                </a:solidFill>
                <a:latin typeface="+mn-lt"/>
                <a:cs typeface="+mn-cs"/>
              </a:rPr>
              <a:t>Автор шаблона </a:t>
            </a:r>
            <a:r>
              <a:rPr lang="ru-RU" sz="1000" dirty="0" err="1">
                <a:solidFill>
                  <a:schemeClr val="bg1"/>
                </a:solidFill>
                <a:latin typeface="+mn-lt"/>
                <a:cs typeface="+mn-cs"/>
              </a:rPr>
              <a:t>Салиш</a:t>
            </a:r>
            <a:r>
              <a:rPr lang="ru-RU" sz="1000" dirty="0">
                <a:solidFill>
                  <a:schemeClr val="bg1"/>
                </a:solidFill>
                <a:latin typeface="+mn-lt"/>
                <a:cs typeface="+mn-cs"/>
              </a:rPr>
              <a:t> С.С.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88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765BC-02B7-4F47-986E-B7E1E38B9082}" type="datetimeFigureOut">
              <a:rPr lang="ru-RU"/>
              <a:pPr>
                <a:defRPr/>
              </a:pPr>
              <a:t>08.06.2022</a:t>
            </a:fld>
            <a:endParaRPr lang="ru-RU"/>
          </a:p>
        </p:txBody>
      </p:sp>
      <p:sp>
        <p:nvSpPr>
          <p:cNvPr id="89" name="Нижний колонтитул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0" name="Номер слайда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49CEB-1F0F-4B13-AA9A-13292092E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Svoya_igra_-_Zastavka_2013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Ответ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34DFA70-5C29-4443-A7D1-E0060265543E}" type="datetimeFigureOut">
              <a:rPr lang="ru-RU"/>
              <a:pPr>
                <a:defRPr/>
              </a:pPr>
              <a:t>08.06.2022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A7C15D4-09DE-465F-899A-B44F7AF63F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Вопрос</a:t>
            </a:r>
          </a:p>
        </p:txBody>
      </p:sp>
      <p:pic>
        <p:nvPicPr>
          <p:cNvPr id="3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>
          <a:blip r:embed="rId4"/>
          <a:srcRect l="22270" t="20969" r="17247" b="21613"/>
          <a:stretch>
            <a:fillRect/>
          </a:stretch>
        </p:blipFill>
        <p:spPr bwMode="auto">
          <a:xfrm>
            <a:off x="1849438" y="2060575"/>
            <a:ext cx="5530850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6"/>
          <p:cNvSpPr txBox="1"/>
          <p:nvPr userDrawn="1"/>
        </p:nvSpPr>
        <p:spPr>
          <a:xfrm>
            <a:off x="411163" y="333375"/>
            <a:ext cx="3800475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594E133-E87F-40CC-8229-32108BADAE54}" type="datetimeFigureOut">
              <a:rPr lang="ru-RU"/>
              <a:pPr>
                <a:defRPr/>
              </a:pPr>
              <a:t>08.06.2022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23D3A45-7F7A-4056-AAE5-D352369F78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ndAc>
      <p:stSnd>
        <p:snd r:embed="rId1" name="Svoya_igra_-_Kot_v_Meshk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/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A3347CA-5933-49E4-AA0A-F57F6C1DEA9F}" type="datetimeFigureOut">
              <a:rPr lang="ru-RU"/>
              <a:pPr>
                <a:defRPr/>
              </a:pPr>
              <a:t>08.06.2022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B1B62FD-4530-45C2-8337-5B2F0B9933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484938" y="9207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13650" y="8477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63613" y="13858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609013" y="1568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646238" y="401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855913" y="469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317875" y="1158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478463" y="4048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574088" y="2397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1438" y="8826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3100" y="854075"/>
            <a:ext cx="4587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ru-RU" noProof="0"/>
          </a:p>
        </p:txBody>
      </p:sp>
      <p:sp>
        <p:nvSpPr>
          <p:cNvPr id="15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D353EAD-F706-4E6A-8F12-4FC79EAA6DF5}" type="datetimeFigureOut">
              <a:rPr lang="ru-RU"/>
              <a:pPr>
                <a:defRPr/>
              </a:pPr>
              <a:t>08.06.2022</a:t>
            </a:fld>
            <a:endParaRPr lang="ru-RU"/>
          </a:p>
        </p:txBody>
      </p:sp>
      <p:sp>
        <p:nvSpPr>
          <p:cNvPr id="16" name="Нижний колонтитул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5CB3341-75AB-49CB-A8F0-A2FBFE8C2B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484938" y="9207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613650" y="847725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63613" y="13858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609013" y="15684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646238" y="4016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855913" y="4699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317875" y="115888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478463" y="4048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574088" y="239713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1438" y="882650"/>
            <a:ext cx="4603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3100" y="854075"/>
            <a:ext cx="4587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D4F284F-4307-4807-B5F2-F729AD3E0567}" type="datetimeFigureOut">
              <a:rPr lang="ru-RU"/>
              <a:pPr>
                <a:defRPr/>
              </a:pPr>
              <a:t>08.06.2022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B795E71-E03D-45E6-9567-EB78BB495A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9B259-6E3F-4BA4-A144-1FE90E23A42A}" type="datetimeFigureOut">
              <a:rPr lang="ru-RU"/>
              <a:pPr>
                <a:defRPr/>
              </a:pPr>
              <a:t>08.06.2022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6E663-830B-4A10-8449-EF87D33AE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5CCA9-6716-4808-8D54-CDFCCB4E839D}" type="datetimeFigureOut">
              <a:rPr lang="ru-RU"/>
              <a:pPr>
                <a:defRPr/>
              </a:pPr>
              <a:t>08.06.2022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9001B-375C-46A4-81A7-779FE94885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89526E5-A41C-4B01-BB3A-F97CDC82D4A9}" type="datetimeFigureOut">
              <a:rPr lang="ru-RU"/>
              <a:pPr>
                <a:defRPr/>
              </a:pPr>
              <a:t>08.06.2022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0DB49B-22B8-4570-937E-1EA450712F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56" r:id="rId7"/>
    <p:sldLayoutId id="2147483655" r:id="rId8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5.xml"/><Relationship Id="rId18" Type="http://schemas.openxmlformats.org/officeDocument/2006/relationships/slide" Target="slide36.xml"/><Relationship Id="rId26" Type="http://schemas.openxmlformats.org/officeDocument/2006/relationships/slide" Target="slide54.xml"/><Relationship Id="rId3" Type="http://schemas.openxmlformats.org/officeDocument/2006/relationships/slide" Target="slide3.xml"/><Relationship Id="rId21" Type="http://schemas.openxmlformats.org/officeDocument/2006/relationships/slide" Target="slide43.xml"/><Relationship Id="rId7" Type="http://schemas.openxmlformats.org/officeDocument/2006/relationships/slide" Target="slide12.xml"/><Relationship Id="rId12" Type="http://schemas.openxmlformats.org/officeDocument/2006/relationships/slide" Target="slide23.xml"/><Relationship Id="rId17" Type="http://schemas.openxmlformats.org/officeDocument/2006/relationships/slide" Target="slide33.xml"/><Relationship Id="rId25" Type="http://schemas.openxmlformats.org/officeDocument/2006/relationships/slide" Target="slide52.xml"/><Relationship Id="rId2" Type="http://schemas.openxmlformats.org/officeDocument/2006/relationships/notesSlide" Target="../notesSlides/notesSlide2.xml"/><Relationship Id="rId16" Type="http://schemas.openxmlformats.org/officeDocument/2006/relationships/slide" Target="slide31.xml"/><Relationship Id="rId20" Type="http://schemas.openxmlformats.org/officeDocument/2006/relationships/slide" Target="slide4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11" Type="http://schemas.openxmlformats.org/officeDocument/2006/relationships/slide" Target="slide21.xml"/><Relationship Id="rId24" Type="http://schemas.openxmlformats.org/officeDocument/2006/relationships/slide" Target="slide49.xml"/><Relationship Id="rId5" Type="http://schemas.openxmlformats.org/officeDocument/2006/relationships/slide" Target="slide7.xml"/><Relationship Id="rId15" Type="http://schemas.openxmlformats.org/officeDocument/2006/relationships/slide" Target="slide29.xml"/><Relationship Id="rId23" Type="http://schemas.openxmlformats.org/officeDocument/2006/relationships/slide" Target="slide47.xml"/><Relationship Id="rId28" Type="http://schemas.openxmlformats.org/officeDocument/2006/relationships/image" Target="../media/image5.png"/><Relationship Id="rId10" Type="http://schemas.openxmlformats.org/officeDocument/2006/relationships/slide" Target="slide18.xml"/><Relationship Id="rId19" Type="http://schemas.openxmlformats.org/officeDocument/2006/relationships/slide" Target="slide39.xml"/><Relationship Id="rId4" Type="http://schemas.openxmlformats.org/officeDocument/2006/relationships/slide" Target="slide5.xml"/><Relationship Id="rId9" Type="http://schemas.openxmlformats.org/officeDocument/2006/relationships/slide" Target="slide16.xml"/><Relationship Id="rId14" Type="http://schemas.openxmlformats.org/officeDocument/2006/relationships/slide" Target="slide27.xml"/><Relationship Id="rId22" Type="http://schemas.openxmlformats.org/officeDocument/2006/relationships/slide" Target="slide45.xml"/><Relationship Id="rId27" Type="http://schemas.openxmlformats.org/officeDocument/2006/relationships/slide" Target="slide5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hyperlink" Target="http://ru.wikipedia.org/wiki/%D0%A4%D0%B0%D0%B9%D0%BB:Gurevich_MI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jpeg"/><Relationship Id="rId4" Type="http://schemas.openxmlformats.org/officeDocument/2006/relationships/hyperlink" Target="http://ru.wikipedia.org/wiki/%D0%A4%D0%B0%D0%B9%D0%BB:Gurevich_mi_plaque_begovaya.jpg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hyperlink" Target="http://upload.wikimedia.org/wikipedia/commons/0/0f/Serafim_sarofckii.jp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Flag_of_Kursk_Oblast.png?uselang=ru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Текст 2"/>
          <p:cNvSpPr>
            <a:spLocks noGrp="1"/>
          </p:cNvSpPr>
          <p:nvPr>
            <p:ph type="body" sz="quarter" idx="13"/>
          </p:nvPr>
        </p:nvSpPr>
        <p:spPr>
          <a:xfrm>
            <a:off x="755650" y="4508500"/>
            <a:ext cx="7848600" cy="1296988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История курского края</a:t>
            </a:r>
          </a:p>
        </p:txBody>
      </p:sp>
      <p:sp>
        <p:nvSpPr>
          <p:cNvPr id="4" name="Прямоугольник 3"/>
          <p:cNvSpPr/>
          <p:nvPr/>
        </p:nvSpPr>
        <p:spPr>
          <a:xfrm flipV="1">
            <a:off x="0" y="6021388"/>
            <a:ext cx="4140200" cy="836612"/>
          </a:xfrm>
          <a:prstGeom prst="rect">
            <a:avLst/>
          </a:prstGeom>
          <a:solidFill>
            <a:srgbClr val="090DAB"/>
          </a:solidFill>
          <a:ln>
            <a:solidFill>
              <a:srgbClr val="090D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3643306" y="5715016"/>
            <a:ext cx="5214974" cy="923330"/>
          </a:xfrm>
          <a:prstGeom prst="rect">
            <a:avLst/>
          </a:prstGeom>
          <a:noFill/>
          <a:ln w="9525">
            <a:solidFill>
              <a:srgbClr val="090DAB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Разработала учитель истории и краеведения</a:t>
            </a:r>
          </a:p>
          <a:p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 МКОУ «</a:t>
            </a:r>
            <a:r>
              <a:rPr lang="ru-RU" dirty="0" err="1" smtClean="0">
                <a:solidFill>
                  <a:srgbClr val="FFFF00"/>
                </a:solidFill>
                <a:latin typeface="Calibri" pitchFamily="34" charset="0"/>
              </a:rPr>
              <a:t>Гончаовская</a:t>
            </a:r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 СОШ» </a:t>
            </a:r>
            <a:r>
              <a:rPr lang="ru-RU" dirty="0" err="1" smtClean="0">
                <a:solidFill>
                  <a:srgbClr val="FFFF00"/>
                </a:solidFill>
                <a:latin typeface="Calibri" pitchFamily="34" charset="0"/>
              </a:rPr>
              <a:t>Суджанского</a:t>
            </a:r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 района </a:t>
            </a:r>
          </a:p>
          <a:p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Павлюкова Е.Н.</a:t>
            </a:r>
            <a:endParaRPr lang="ru-RU" dirty="0">
              <a:solidFill>
                <a:srgbClr val="FFFF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sndAc>
      <p:stSnd>
        <p:snd r:embed="rId3" name="Svoya_igra_-_Zastavka_2013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История Курска</a:t>
            </a:r>
            <a:endParaRPr lang="ru-RU" dirty="0" smtClean="0"/>
          </a:p>
        </p:txBody>
      </p:sp>
      <p:sp>
        <p:nvSpPr>
          <p:cNvPr id="22530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186766" cy="4492625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 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500173"/>
            <a:ext cx="81439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chemeClr val="bg1"/>
                </a:solidFill>
                <a:latin typeface="+mn-lt"/>
              </a:rPr>
              <a:t>В 1898 году в столице штата Массачусетс (США) городе Бостон была пущена в эксплуатацию система метрополитена. </a:t>
            </a:r>
          </a:p>
          <a:p>
            <a:pPr algn="ctr">
              <a:buNone/>
            </a:pPr>
            <a:r>
              <a:rPr lang="ru-RU" sz="3200" dirty="0" smtClean="0">
                <a:solidFill>
                  <a:schemeClr val="bg1"/>
                </a:solidFill>
                <a:latin typeface="+mn-lt"/>
              </a:rPr>
              <a:t>В нашем регионе в то время тоже была запущена транспортная «новинка». </a:t>
            </a:r>
          </a:p>
          <a:p>
            <a:pPr algn="ctr">
              <a:buNone/>
            </a:pPr>
            <a:r>
              <a:rPr lang="ru-RU" sz="3200" dirty="0" smtClean="0">
                <a:solidFill>
                  <a:schemeClr val="bg1"/>
                </a:solidFill>
                <a:latin typeface="+mn-lt"/>
              </a:rPr>
              <a:t>Где и какая?</a:t>
            </a:r>
            <a:endParaRPr lang="ru-RU" sz="32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История Курска</a:t>
            </a:r>
            <a:endParaRPr lang="ru-RU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214422"/>
            <a:ext cx="8543956" cy="4878403"/>
          </a:xfrm>
        </p:spPr>
        <p:txBody>
          <a:bodyPr rtlCol="0">
            <a:normAutofit/>
          </a:bodyPr>
          <a:lstStyle/>
          <a:p>
            <a:pPr algn="ctr">
              <a:buNone/>
            </a:pPr>
            <a:r>
              <a:rPr lang="ru-RU" sz="2400" dirty="0" smtClean="0"/>
              <a:t>На Красной площади Курска 18 апреля 1898 года состоялось торжественное открытие трамвайного движения. </a:t>
            </a:r>
          </a:p>
          <a:p>
            <a:pPr algn="ctr">
              <a:buNone/>
            </a:pPr>
            <a:r>
              <a:rPr lang="ru-RU" sz="2400" dirty="0" smtClean="0"/>
              <a:t>Это первый трамвай Курска.</a:t>
            </a:r>
            <a:r>
              <a:rPr lang="ru-RU" sz="2400" u="sng" dirty="0" smtClean="0"/>
              <a:t> </a:t>
            </a:r>
            <a:endParaRPr lang="ru-RU" sz="2400" dirty="0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pic>
        <p:nvPicPr>
          <p:cNvPr id="6" name="Рисунок 5" descr="http://forum-region.ru/uploads/posts/2012-01/1325503588_s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2714620"/>
            <a:ext cx="4643470" cy="3300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ndAc>
      <p:stSnd>
        <p:snd r:embed="rId2" name="восходящий ряд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История Курска</a:t>
            </a:r>
            <a:endParaRPr lang="ru-RU" dirty="0" smtClean="0"/>
          </a:p>
        </p:txBody>
      </p:sp>
      <p:sp>
        <p:nvSpPr>
          <p:cNvPr id="24578" name="Объект 2"/>
          <p:cNvSpPr>
            <a:spLocks noGrp="1"/>
          </p:cNvSpPr>
          <p:nvPr>
            <p:ph idx="1"/>
          </p:nvPr>
        </p:nvSpPr>
        <p:spPr>
          <a:xfrm>
            <a:off x="428596" y="1285860"/>
            <a:ext cx="8072494" cy="1785951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/>
              <a:t>Как называется заповедник, расположенный на территории нашей области?</a:t>
            </a:r>
          </a:p>
          <a:p>
            <a:pPr algn="ctr">
              <a:buNone/>
            </a:pPr>
            <a:r>
              <a:rPr lang="ru-RU" sz="2800" dirty="0" smtClean="0"/>
              <a:t>Назовите его участки и год основания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pic>
        <p:nvPicPr>
          <p:cNvPr id="7" name="Picture 5" descr="половецкая баб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2928934"/>
            <a:ext cx="4857784" cy="3016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История Курска</a:t>
            </a:r>
            <a:endParaRPr lang="ru-RU" dirty="0" smtClean="0"/>
          </a:p>
        </p:txBody>
      </p:sp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357158" y="1357298"/>
            <a:ext cx="8501122" cy="4572032"/>
          </a:xfrm>
        </p:spPr>
        <p:txBody>
          <a:bodyPr/>
          <a:lstStyle/>
          <a:p>
            <a:pPr>
              <a:buNone/>
            </a:pPr>
            <a:r>
              <a:rPr lang="ru-RU" sz="2200" dirty="0" smtClean="0"/>
              <a:t>Заповедник носит имя ученого-геоботаника Алёхина Василия Васильевича (1882-1946). Основан в 1935 г.</a:t>
            </a:r>
          </a:p>
          <a:p>
            <a:pPr>
              <a:buNone/>
            </a:pPr>
            <a:endParaRPr lang="ru-RU" sz="2200" u="sng" dirty="0" smtClean="0"/>
          </a:p>
          <a:p>
            <a:pPr>
              <a:buNone/>
            </a:pPr>
            <a:r>
              <a:rPr lang="ru-RU" sz="2200" u="sng" dirty="0" smtClean="0"/>
              <a:t>Участки: </a:t>
            </a:r>
            <a:r>
              <a:rPr lang="ru-RU" sz="2200" dirty="0" smtClean="0"/>
              <a:t>Стрелецкая степь, </a:t>
            </a:r>
          </a:p>
          <a:p>
            <a:pPr>
              <a:buNone/>
            </a:pPr>
            <a:r>
              <a:rPr lang="ru-RU" sz="2200" dirty="0" smtClean="0"/>
              <a:t>                Казацкая степь, </a:t>
            </a:r>
          </a:p>
          <a:p>
            <a:pPr>
              <a:buNone/>
            </a:pPr>
            <a:r>
              <a:rPr lang="ru-RU" sz="2200" dirty="0" smtClean="0"/>
              <a:t>                Ямской участок, </a:t>
            </a:r>
          </a:p>
          <a:p>
            <a:pPr>
              <a:buNone/>
            </a:pPr>
            <a:r>
              <a:rPr lang="ru-RU" sz="2200" dirty="0" smtClean="0"/>
              <a:t>                Лысые горы,</a:t>
            </a:r>
          </a:p>
          <a:p>
            <a:pPr>
              <a:buNone/>
            </a:pPr>
            <a:r>
              <a:rPr lang="ru-RU" sz="2200" dirty="0" smtClean="0"/>
              <a:t>                </a:t>
            </a:r>
            <a:r>
              <a:rPr lang="ru-RU" sz="2200" dirty="0" err="1" smtClean="0"/>
              <a:t>Баркаловка</a:t>
            </a:r>
            <a:r>
              <a:rPr lang="ru-RU" sz="2200" dirty="0" smtClean="0"/>
              <a:t> – 1969 г.,</a:t>
            </a:r>
          </a:p>
          <a:p>
            <a:pPr>
              <a:buNone/>
            </a:pPr>
            <a:r>
              <a:rPr lang="ru-RU" sz="2200" dirty="0" smtClean="0"/>
              <a:t>                </a:t>
            </a:r>
            <a:r>
              <a:rPr lang="ru-RU" sz="2200" dirty="0" err="1" smtClean="0"/>
              <a:t>Букреевы</a:t>
            </a:r>
            <a:r>
              <a:rPr lang="ru-RU" sz="2200" dirty="0" smtClean="0"/>
              <a:t> бармы – 1969 г.,</a:t>
            </a:r>
          </a:p>
          <a:p>
            <a:pPr>
              <a:buNone/>
            </a:pPr>
            <a:r>
              <a:rPr lang="ru-RU" sz="2200" dirty="0" smtClean="0"/>
              <a:t>                </a:t>
            </a:r>
            <a:r>
              <a:rPr lang="ru-RU" sz="2200" dirty="0" err="1" smtClean="0"/>
              <a:t>Зоринские</a:t>
            </a:r>
            <a:r>
              <a:rPr lang="ru-RU" sz="2200" dirty="0" smtClean="0"/>
              <a:t> болота – 1994 г.</a:t>
            </a:r>
            <a:endParaRPr lang="ru-RU" sz="22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pic>
        <p:nvPicPr>
          <p:cNvPr id="7" name="Picture 5" descr="alekh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143116"/>
            <a:ext cx="2538448" cy="351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История Суджи</a:t>
            </a:r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>
            <a:off x="457200" y="1357298"/>
            <a:ext cx="8043890" cy="4735527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/>
              <a:t>Как до революции 1917 года называлась Советская площадь города Суджи и почему? </a:t>
            </a:r>
            <a:endParaRPr lang="ru-RU" sz="2800" b="1" dirty="0">
              <a:cs typeface="Times New Roman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2051" name="Picture 3" descr="C:\Users\ЕЛЕНА\Desktop\МАМА\СУДЖА\фото СУДЖА\dPd86voci-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2428868"/>
            <a:ext cx="4543403" cy="340614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История Суджи</a:t>
            </a:r>
            <a:endParaRPr lang="ru-RU" dirty="0" smtClean="0"/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357158" y="1142984"/>
            <a:ext cx="8329642" cy="4949841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Соборная, так как на ней стоял Архангельский собор.</a:t>
            </a:r>
          </a:p>
          <a:p>
            <a:endParaRPr lang="ru-RU" sz="32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1027" name="Picture 3" descr="C:\Users\ЕЛЕНА\Desktop\МАМА\СУДЖА\фото старая Суджа\СУДЖА ФОТО\1 (1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785926"/>
            <a:ext cx="3014925" cy="4265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История Суджи</a:t>
            </a:r>
            <a:endParaRPr lang="ru-RU" dirty="0" smtClean="0"/>
          </a:p>
        </p:txBody>
      </p:sp>
      <p:sp>
        <p:nvSpPr>
          <p:cNvPr id="28674" name="Объект 2"/>
          <p:cNvSpPr>
            <a:spLocks noGrp="1"/>
          </p:cNvSpPr>
          <p:nvPr>
            <p:ph idx="1"/>
          </p:nvPr>
        </p:nvSpPr>
        <p:spPr>
          <a:xfrm>
            <a:off x="214282" y="1142984"/>
            <a:ext cx="8429684" cy="1285885"/>
          </a:xfrm>
        </p:spPr>
        <p:txBody>
          <a:bodyPr/>
          <a:lstStyle/>
          <a:p>
            <a:pPr algn="ctr">
              <a:buNone/>
            </a:pPr>
            <a:r>
              <a:rPr lang="ru-RU" sz="3200" dirty="0" smtClean="0">
                <a:cs typeface="Times New Roman" pitchFamily="18" charset="0"/>
              </a:rPr>
              <a:t>Когда был образован </a:t>
            </a:r>
            <a:r>
              <a:rPr lang="ru-RU" sz="3200" dirty="0" err="1" smtClean="0">
                <a:cs typeface="Times New Roman" pitchFamily="18" charset="0"/>
              </a:rPr>
              <a:t>Суджанский</a:t>
            </a:r>
            <a:r>
              <a:rPr lang="ru-RU" sz="3200" dirty="0" smtClean="0">
                <a:cs typeface="Times New Roman" pitchFamily="18" charset="0"/>
              </a:rPr>
              <a:t> район - одно из красивейших мест курского края?</a:t>
            </a:r>
          </a:p>
          <a:p>
            <a:pPr algn="ctr">
              <a:buNone/>
            </a:pPr>
            <a:endParaRPr lang="ru-RU" sz="3600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pic>
        <p:nvPicPr>
          <p:cNvPr id="5" name="Picture 2" descr="C:\Users\xxx\Desktop\отработано\рп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2214554"/>
            <a:ext cx="4250702" cy="369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7167591" cy="868346"/>
          </a:xfrm>
        </p:spPr>
        <p:txBody>
          <a:bodyPr/>
          <a:lstStyle/>
          <a:p>
            <a:pPr algn="ctr"/>
            <a:r>
              <a:rPr lang="ru-RU" b="1" dirty="0" smtClean="0"/>
              <a:t>История Суджи</a:t>
            </a:r>
            <a:endParaRPr lang="ru-RU" dirty="0" smtClean="0"/>
          </a:p>
        </p:txBody>
      </p:sp>
      <p:sp>
        <p:nvSpPr>
          <p:cNvPr id="29698" name="Объект 2"/>
          <p:cNvSpPr>
            <a:spLocks noGrp="1"/>
          </p:cNvSpPr>
          <p:nvPr>
            <p:ph idx="1"/>
          </p:nvPr>
        </p:nvSpPr>
        <p:spPr>
          <a:xfrm>
            <a:off x="500034" y="1142985"/>
            <a:ext cx="8186766" cy="1428759"/>
          </a:xfrm>
        </p:spPr>
        <p:txBody>
          <a:bodyPr/>
          <a:lstStyle/>
          <a:p>
            <a:pPr algn="ctr">
              <a:buNone/>
            </a:pPr>
            <a:r>
              <a:rPr lang="ru-RU" sz="2800" dirty="0" err="1" smtClean="0">
                <a:cs typeface="Times New Roman" pitchFamily="18" charset="0"/>
              </a:rPr>
              <a:t>Суджанский</a:t>
            </a:r>
            <a:r>
              <a:rPr lang="ru-RU" sz="2800" dirty="0" smtClean="0">
                <a:cs typeface="Times New Roman" pitchFamily="18" charset="0"/>
              </a:rPr>
              <a:t> район был образован в 1928 году. </a:t>
            </a:r>
          </a:p>
          <a:p>
            <a:pPr algn="ctr">
              <a:buNone/>
            </a:pPr>
            <a:r>
              <a:rPr lang="ru-RU" sz="2400" u="sng" dirty="0" smtClean="0">
                <a:cs typeface="Times New Roman" pitchFamily="18" charset="0"/>
              </a:rPr>
              <a:t>Цифры:</a:t>
            </a:r>
            <a:r>
              <a:rPr lang="ru-RU" sz="2400" dirty="0" smtClean="0">
                <a:cs typeface="Times New Roman" pitchFamily="18" charset="0"/>
              </a:rPr>
              <a:t> Сегодня его территория  - 996 кв. км, что составляет 3,3% территории области. </a:t>
            </a:r>
          </a:p>
          <a:p>
            <a:pPr algn="ctr">
              <a:buNone/>
            </a:pPr>
            <a:endParaRPr lang="ru-RU" sz="28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pic>
        <p:nvPicPr>
          <p:cNvPr id="8" name="Picture 2" descr="C:\Users\ЕЛЕНА\Desktop\МАМА\СУДЖА\фото СУДЖА\x_99a7e38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643182"/>
            <a:ext cx="4710125" cy="3532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</p:spTree>
  </p:cSld>
  <p:clrMapOvr>
    <a:masterClrMapping/>
  </p:clrMapOvr>
  <p:transition spd="slow">
    <p:sndAc>
      <p:stSnd>
        <p:snd r:embed="rId2" name="Svoya_igra_-_Kot_v_Meshk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7096153" cy="654032"/>
          </a:xfrm>
        </p:spPr>
        <p:txBody>
          <a:bodyPr/>
          <a:lstStyle/>
          <a:p>
            <a:pPr algn="ctr"/>
            <a:r>
              <a:rPr lang="ru-RU" b="1" dirty="0" smtClean="0"/>
              <a:t>История Суджи</a:t>
            </a:r>
            <a:endParaRPr lang="ru-RU" dirty="0" smtClean="0"/>
          </a:p>
        </p:txBody>
      </p:sp>
      <p:sp>
        <p:nvSpPr>
          <p:cNvPr id="31746" name="Объект 2"/>
          <p:cNvSpPr>
            <a:spLocks noGrp="1"/>
          </p:cNvSpPr>
          <p:nvPr>
            <p:ph idx="1"/>
          </p:nvPr>
        </p:nvSpPr>
        <p:spPr>
          <a:xfrm>
            <a:off x="214282" y="928671"/>
            <a:ext cx="8215370" cy="1785950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/>
              <a:t>Перед вами теплоход "Суджа", IMO 6401543, сухогруз проекта В-43 типа "Симферополь".</a:t>
            </a:r>
            <a:br>
              <a:rPr lang="ru-RU" sz="2400" dirty="0" smtClean="0"/>
            </a:br>
            <a:r>
              <a:rPr lang="ru-RU" sz="2400" dirty="0" smtClean="0"/>
              <a:t>Построен 60 лет назад - в 1962 году в Гданьске, Польше, серийный № 6. Что вам о нем известно?</a:t>
            </a:r>
          </a:p>
          <a:p>
            <a:pPr algn="ctr">
              <a:buNone/>
            </a:pPr>
            <a:endParaRPr lang="ru-RU" sz="2800" dirty="0">
              <a:cs typeface="Times New Roman" pitchFamily="18" charset="0"/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pic>
        <p:nvPicPr>
          <p:cNvPr id="6" name="Picture 2" descr="C:\Users\ЕЛЕНА\Desktop\МАМА\КРАЕВЕДЕНИЕ\ФОТО Суджа,Курская.область\J8b6cwNv3D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2428868"/>
            <a:ext cx="5391400" cy="347187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888432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896544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04656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912768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920880" y="151177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888432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896544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904656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912768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920880" y="2447875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888432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896544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904656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912768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920880" y="3383979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1" name="Прямоугольник 20">
            <a:hlinkClick r:id="rId18" action="ppaction://hlinksldjump"/>
          </p:cNvPr>
          <p:cNvSpPr/>
          <p:nvPr/>
        </p:nvSpPr>
        <p:spPr>
          <a:xfrm>
            <a:off x="3888432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2" name="Прямоугольник 21">
            <a:hlinkClick r:id="rId19" action="ppaction://hlinksldjump"/>
          </p:cNvPr>
          <p:cNvSpPr/>
          <p:nvPr/>
        </p:nvSpPr>
        <p:spPr>
          <a:xfrm>
            <a:off x="4896544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5904656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4" name="Прямоугольник 23">
            <a:hlinkClick r:id="rId21" action="ppaction://hlinksldjump"/>
          </p:cNvPr>
          <p:cNvSpPr/>
          <p:nvPr/>
        </p:nvSpPr>
        <p:spPr>
          <a:xfrm>
            <a:off x="6912768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5" name="Прямоугольник 24">
            <a:hlinkClick r:id="rId22" action="ppaction://hlinksldjump"/>
          </p:cNvPr>
          <p:cNvSpPr/>
          <p:nvPr/>
        </p:nvSpPr>
        <p:spPr>
          <a:xfrm>
            <a:off x="7920880" y="432008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26" name="Прямоугольник 25">
            <a:hlinkClick r:id="rId23" action="ppaction://hlinksldjump"/>
          </p:cNvPr>
          <p:cNvSpPr/>
          <p:nvPr/>
        </p:nvSpPr>
        <p:spPr>
          <a:xfrm>
            <a:off x="3888432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27" name="Прямоугольник 26">
            <a:hlinkClick r:id="rId24" action="ppaction://hlinksldjump"/>
          </p:cNvPr>
          <p:cNvSpPr/>
          <p:nvPr/>
        </p:nvSpPr>
        <p:spPr>
          <a:xfrm>
            <a:off x="4896544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28" name="Прямоугольник 27">
            <a:hlinkClick r:id="rId25" action="ppaction://hlinksldjump"/>
          </p:cNvPr>
          <p:cNvSpPr/>
          <p:nvPr/>
        </p:nvSpPr>
        <p:spPr>
          <a:xfrm>
            <a:off x="5904656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9" name="Прямоугольник 28">
            <a:hlinkClick r:id="rId26" action="ppaction://hlinksldjump"/>
          </p:cNvPr>
          <p:cNvSpPr/>
          <p:nvPr/>
        </p:nvSpPr>
        <p:spPr>
          <a:xfrm>
            <a:off x="6912768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30" name="Прямоугольник 29">
            <a:hlinkClick r:id="rId27" action="ppaction://hlinksldjump"/>
          </p:cNvPr>
          <p:cNvSpPr/>
          <p:nvPr/>
        </p:nvSpPr>
        <p:spPr>
          <a:xfrm>
            <a:off x="7920880" y="525618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60040" y="1511771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/>
              <a:t>История Курска</a:t>
            </a:r>
            <a:endParaRPr lang="ru-RU" sz="28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60040" y="2447875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/>
              <a:t>История Суджи</a:t>
            </a:r>
            <a:endParaRPr lang="ru-RU" sz="3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60040" y="3383979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/>
              <a:t>Курская битва</a:t>
            </a:r>
            <a:endParaRPr lang="ru-RU" sz="28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60040" y="4320083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/>
              <a:t>Известные земляки</a:t>
            </a:r>
            <a:endParaRPr lang="ru-RU" sz="28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360040" y="5256187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/>
              <a:t>Духовное наследие края</a:t>
            </a:r>
            <a:endParaRPr lang="ru-RU" sz="2800" b="1" dirty="0"/>
          </a:p>
        </p:txBody>
      </p:sp>
      <p:pic>
        <p:nvPicPr>
          <p:cNvPr id="13403" name="Рисунок 1"/>
          <p:cNvPicPr>
            <a:picLocks noChangeAspect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3348038" y="165100"/>
            <a:ext cx="24542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096153" cy="1071546"/>
          </a:xfrm>
        </p:spPr>
        <p:txBody>
          <a:bodyPr/>
          <a:lstStyle/>
          <a:p>
            <a:pPr algn="ctr"/>
            <a:r>
              <a:rPr lang="ru-RU" b="1" dirty="0" smtClean="0"/>
              <a:t>История Суджи</a:t>
            </a:r>
            <a:endParaRPr lang="ru-RU" dirty="0" smtClean="0"/>
          </a:p>
        </p:txBody>
      </p:sp>
      <p:sp>
        <p:nvSpPr>
          <p:cNvPr id="32770" name="Объект 2"/>
          <p:cNvSpPr>
            <a:spLocks noGrp="1"/>
          </p:cNvSpPr>
          <p:nvPr>
            <p:ph idx="1"/>
          </p:nvPr>
        </p:nvSpPr>
        <p:spPr>
          <a:xfrm>
            <a:off x="285720" y="1428736"/>
            <a:ext cx="8401080" cy="928694"/>
          </a:xfrm>
        </p:spPr>
        <p:txBody>
          <a:bodyPr/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sz="2800" dirty="0" smtClean="0"/>
              <a:t>В 1962 году пионерия района собирала много металлолома. Было направлено письмо в Министерство морского флота с просьбой о присвоении одному из новых теплоходов имени нашего города. 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2800" dirty="0" smtClean="0"/>
              <a:t>20 ноября 1962 года появился теплоход «Суджа». С этого времени завязалась переписка экипажа теплохода со школьниками района. Сегодня эти письма, фотографии хранятся в </a:t>
            </a:r>
            <a:r>
              <a:rPr lang="ru-RU" sz="2800" dirty="0" err="1" smtClean="0"/>
              <a:t>Суджанском</a:t>
            </a:r>
            <a:r>
              <a:rPr lang="ru-RU" sz="2800" dirty="0" smtClean="0"/>
              <a:t> районном краеведческом музее. 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2800" dirty="0" smtClean="0"/>
              <a:t>В 1988 году теплоход «Суджа» завершил свою работу.</a:t>
            </a:r>
          </a:p>
          <a:p>
            <a:pPr algn="just"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История Суджи</a:t>
            </a:r>
            <a:endParaRPr lang="ru-RU" dirty="0" smtClean="0"/>
          </a:p>
        </p:txBody>
      </p:sp>
      <p:sp>
        <p:nvSpPr>
          <p:cNvPr id="33794" name="Объект 4"/>
          <p:cNvSpPr>
            <a:spLocks noGrp="1"/>
          </p:cNvSpPr>
          <p:nvPr>
            <p:ph idx="1"/>
          </p:nvPr>
        </p:nvSpPr>
        <p:spPr>
          <a:xfrm>
            <a:off x="357158" y="1285860"/>
            <a:ext cx="8329642" cy="4806965"/>
          </a:xfrm>
        </p:spPr>
        <p:txBody>
          <a:bodyPr/>
          <a:lstStyle/>
          <a:p>
            <a:pPr algn="ctr">
              <a:buNone/>
            </a:pPr>
            <a:r>
              <a:rPr lang="ru-RU" sz="2500" dirty="0" smtClean="0"/>
              <a:t>Когда возникла слобода, на которой мы проживаем? </a:t>
            </a:r>
          </a:p>
          <a:p>
            <a:pPr algn="ctr">
              <a:buNone/>
            </a:pPr>
            <a:r>
              <a:rPr lang="ru-RU" sz="2500" dirty="0" smtClean="0"/>
              <a:t>Какое  название  она носила до революции 1917 года и почему?</a:t>
            </a:r>
          </a:p>
          <a:p>
            <a:endParaRPr lang="ru-RU" sz="4500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pic>
        <p:nvPicPr>
          <p:cNvPr id="6" name="Рисунок 5" descr="C:\Users\xxx\Desktop\ввв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2571744"/>
            <a:ext cx="4967301" cy="3252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ndAc>
      <p:stSnd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История Суджи</a:t>
            </a:r>
            <a:endParaRPr lang="ru-RU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71676"/>
          </a:xfrm>
        </p:spPr>
        <p:txBody>
          <a:bodyPr rtlCol="0">
            <a:noAutofit/>
          </a:bodyPr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sz="2600" dirty="0" smtClean="0"/>
              <a:t>В старых документах она употребляется как </a:t>
            </a:r>
            <a:r>
              <a:rPr lang="ru-RU" sz="2600" dirty="0" smtClean="0"/>
              <a:t>Гончарная. </a:t>
            </a:r>
            <a:r>
              <a:rPr lang="ru-RU" sz="2600" dirty="0" smtClean="0"/>
              <a:t>Возникновение слободы относится ко второй половине </a:t>
            </a:r>
            <a:r>
              <a:rPr lang="en-US" sz="2600" dirty="0" smtClean="0"/>
              <a:t>XVII</a:t>
            </a:r>
            <a:r>
              <a:rPr lang="ru-RU" sz="2600" dirty="0" smtClean="0"/>
              <a:t> столетия, когда происходило массовое заселение наших мест. Свое название получила потому, что ее жители занимались в основном гончарным ремеслом и изготовлением кирпича (</a:t>
            </a:r>
            <a:r>
              <a:rPr lang="ru-RU" sz="2600" dirty="0" err="1" smtClean="0"/>
              <a:t>цеглы</a:t>
            </a:r>
            <a:r>
              <a:rPr lang="ru-RU" sz="2600" dirty="0" smtClean="0"/>
              <a:t>). 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2600" dirty="0" smtClean="0"/>
              <a:t> 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2600" dirty="0" smtClean="0"/>
              <a:t>Даже в «Топографическом описании Курской губернии 1805 года» сказано: «Слободка Гончарная названа так потому, что большей частью жительствуют в ней горшечники и печники, называемые общим именем – гончары». </a:t>
            </a:r>
          </a:p>
          <a:p>
            <a:pPr marL="0" indent="4500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6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</p:spTree>
  </p:cSld>
  <p:clrMapOvr>
    <a:masterClrMapping/>
  </p:clrMapOvr>
  <p:transition spd="slow">
    <p:sndAc>
      <p:stSnd>
        <p:snd r:embed="rId2" name="восходящий ряд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История Суджи</a:t>
            </a:r>
            <a:endParaRPr lang="ru-RU" dirty="0" smtClean="0"/>
          </a:p>
        </p:txBody>
      </p:sp>
      <p:sp>
        <p:nvSpPr>
          <p:cNvPr id="35842" name="Объект 2"/>
          <p:cNvSpPr>
            <a:spLocks noGrp="1"/>
          </p:cNvSpPr>
          <p:nvPr>
            <p:ph idx="1"/>
          </p:nvPr>
        </p:nvSpPr>
        <p:spPr>
          <a:xfrm>
            <a:off x="571472" y="1196752"/>
            <a:ext cx="4429156" cy="5544616"/>
          </a:xfrm>
        </p:spPr>
        <p:txBody>
          <a:bodyPr/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sz="2400" dirty="0" smtClean="0">
                <a:cs typeface="Times New Roman" pitchFamily="18" charset="0"/>
              </a:rPr>
              <a:t>О ком идет речь?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2400" dirty="0" smtClean="0">
                <a:cs typeface="Times New Roman" pitchFamily="18" charset="0"/>
              </a:rPr>
              <a:t>В</a:t>
            </a:r>
            <a:r>
              <a:rPr lang="ru-RU" sz="2400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ru-RU" sz="2400" dirty="0" smtClean="0">
                <a:cs typeface="Times New Roman" pitchFamily="18" charset="0"/>
              </a:rPr>
              <a:t>1954</a:t>
            </a:r>
            <a:r>
              <a:rPr lang="ru-RU" sz="2400" dirty="0" smtClean="0">
                <a:solidFill>
                  <a:srgbClr val="FFFF00"/>
                </a:solidFill>
                <a:cs typeface="Times New Roman" pitchFamily="18" charset="0"/>
              </a:rPr>
              <a:t> </a:t>
            </a:r>
            <a:r>
              <a:rPr lang="ru-RU" sz="2400" dirty="0" smtClean="0">
                <a:cs typeface="Times New Roman" pitchFamily="18" charset="0"/>
              </a:rPr>
              <a:t>году в </a:t>
            </a:r>
            <a:r>
              <a:rPr lang="ru-RU" sz="2400" dirty="0" err="1" smtClean="0">
                <a:cs typeface="Times New Roman" pitchFamily="18" charset="0"/>
              </a:rPr>
              <a:t>Суджанском</a:t>
            </a:r>
            <a:r>
              <a:rPr lang="ru-RU" sz="2400" dirty="0" smtClean="0">
                <a:cs typeface="Times New Roman" pitchFamily="18" charset="0"/>
              </a:rPr>
              <a:t> районе в </a:t>
            </a:r>
            <a:r>
              <a:rPr lang="ru-RU" sz="2400" b="1" dirty="0" smtClean="0">
                <a:cs typeface="Times New Roman" pitchFamily="18" charset="0"/>
              </a:rPr>
              <a:t>слободе Гончаровка </a:t>
            </a:r>
            <a:r>
              <a:rPr lang="ru-RU" sz="2400" dirty="0" smtClean="0">
                <a:cs typeface="Times New Roman" pitchFamily="18" charset="0"/>
              </a:rPr>
              <a:t>на доме, в котором жил </a:t>
            </a:r>
            <a:r>
              <a:rPr lang="ru-RU" sz="2400" dirty="0" smtClean="0">
                <a:cs typeface="Times New Roman" pitchFamily="18" charset="0"/>
              </a:rPr>
              <a:t> </a:t>
            </a:r>
            <a:r>
              <a:rPr lang="ru-RU" sz="2400" dirty="0" smtClean="0">
                <a:cs typeface="Times New Roman" pitchFamily="18" charset="0"/>
              </a:rPr>
              <a:t>прототип Павла Власова из знаменитого романа М. Горького «Мать», была открыта мемориальная доска. 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2400" dirty="0" smtClean="0">
                <a:cs typeface="Times New Roman" pitchFamily="18" charset="0"/>
              </a:rPr>
              <a:t>На Гончаровке герой </a:t>
            </a:r>
            <a:r>
              <a:rPr lang="ru-RU" sz="2400" dirty="0" smtClean="0">
                <a:cs typeface="Times New Roman" pitchFamily="18" charset="0"/>
              </a:rPr>
              <a:t>            М</a:t>
            </a:r>
            <a:r>
              <a:rPr lang="ru-RU" sz="2400" dirty="0" smtClean="0">
                <a:cs typeface="Times New Roman" pitchFamily="18" charset="0"/>
              </a:rPr>
              <a:t>. Горького прожил  30 лет.</a:t>
            </a:r>
            <a:r>
              <a:rPr lang="ru-RU" sz="2400" dirty="0" smtClean="0"/>
              <a:t> Здесь он написал</a:t>
            </a:r>
            <a:r>
              <a:rPr lang="ru-RU" sz="2400" dirty="0" smtClean="0">
                <a:cs typeface="Times New Roman" pitchFamily="18" charset="0"/>
              </a:rPr>
              <a:t> автобиографическую повесть «Петька из вдовьего дома».</a:t>
            </a:r>
            <a:endParaRPr lang="ru-RU" sz="2400" dirty="0" smtClean="0"/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2400" dirty="0" smtClean="0"/>
              <a:t>В 2022 году празднуется его 145- </a:t>
            </a:r>
            <a:r>
              <a:rPr lang="ru-RU" sz="2400" dirty="0" err="1" smtClean="0"/>
              <a:t>летие</a:t>
            </a:r>
            <a:r>
              <a:rPr lang="ru-RU" sz="2400" dirty="0" smtClean="0"/>
              <a:t> со дня рождения.</a:t>
            </a:r>
            <a:r>
              <a:rPr lang="ru-RU" sz="2400" b="1" dirty="0" smtClean="0"/>
              <a:t> </a:t>
            </a:r>
            <a:endParaRPr lang="ru-RU" sz="2400" dirty="0" smtClean="0">
              <a:cs typeface="Times New Roman" pitchFamily="18" charset="0"/>
            </a:endParaRPr>
          </a:p>
          <a:p>
            <a:pPr algn="ctr"/>
            <a:endParaRPr lang="ru-RU" sz="2400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pic>
        <p:nvPicPr>
          <p:cNvPr id="7" name="Picture 4" descr="articl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714488"/>
            <a:ext cx="3276608" cy="409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7167591" cy="796908"/>
          </a:xfrm>
        </p:spPr>
        <p:txBody>
          <a:bodyPr/>
          <a:lstStyle/>
          <a:p>
            <a:pPr algn="ctr"/>
            <a:r>
              <a:rPr lang="ru-RU" b="1" dirty="0" smtClean="0"/>
              <a:t>История Суджи</a:t>
            </a:r>
            <a:endParaRPr lang="ru-RU" dirty="0" smtClean="0"/>
          </a:p>
        </p:txBody>
      </p:sp>
      <p:sp>
        <p:nvSpPr>
          <p:cNvPr id="36866" name="Объект 2"/>
          <p:cNvSpPr>
            <a:spLocks noGrp="1"/>
          </p:cNvSpPr>
          <p:nvPr>
            <p:ph idx="1"/>
          </p:nvPr>
        </p:nvSpPr>
        <p:spPr>
          <a:xfrm>
            <a:off x="428596" y="1071546"/>
            <a:ext cx="8258204" cy="5021279"/>
          </a:xfrm>
        </p:spPr>
        <p:txBody>
          <a:bodyPr/>
          <a:lstStyle/>
          <a:p>
            <a:pPr>
              <a:buNone/>
            </a:pPr>
            <a:r>
              <a:rPr lang="ru-RU" sz="3200" dirty="0" smtClean="0">
                <a:cs typeface="Times New Roman" pitchFamily="18" charset="0"/>
              </a:rPr>
              <a:t>Петр Андреевич Заломов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(1877-1955)</a:t>
            </a:r>
          </a:p>
          <a:p>
            <a:pPr>
              <a:buNone/>
            </a:pPr>
            <a:endParaRPr lang="ru-RU" sz="3000" dirty="0" smtClean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pic>
        <p:nvPicPr>
          <p:cNvPr id="5" name="Объект 3" descr="http://www.kpravda.ru/image/article/article.022693.2.jpg?20130118145404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1714488"/>
            <a:ext cx="3168642" cy="4113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" descr="C:\Users\ЕЛЕНА\Desktop\СУДЖА ФОТО\1 (9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2285992"/>
            <a:ext cx="2571746" cy="3543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Курская битва</a:t>
            </a:r>
            <a:endParaRPr lang="ru-RU" dirty="0"/>
          </a:p>
        </p:txBody>
      </p:sp>
      <p:sp>
        <p:nvSpPr>
          <p:cNvPr id="37890" name="Объект 2"/>
          <p:cNvSpPr>
            <a:spLocks noGrp="1"/>
          </p:cNvSpPr>
          <p:nvPr>
            <p:ph idx="1"/>
          </p:nvPr>
        </p:nvSpPr>
        <p:spPr>
          <a:xfrm>
            <a:off x="285720" y="1714488"/>
            <a:ext cx="4071966" cy="1000132"/>
          </a:xfrm>
        </p:spPr>
        <p:txBody>
          <a:bodyPr/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sz="3200" b="1" dirty="0" smtClean="0"/>
              <a:t>Когда и где  состоялось самое крупное танковое сражение Великой Отечественной войны?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5" name="Рисунок 4" descr="https://ds02.infourok.ru/uploads/ex/0d41/000193e0-743f6e8d/img4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785926"/>
            <a:ext cx="4297351" cy="352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Курская битва</a:t>
            </a:r>
            <a:endParaRPr lang="ru-RU" dirty="0" smtClean="0"/>
          </a:p>
        </p:txBody>
      </p:sp>
      <p:sp>
        <p:nvSpPr>
          <p:cNvPr id="38914" name="Объект 2"/>
          <p:cNvSpPr>
            <a:spLocks noGrp="1"/>
          </p:cNvSpPr>
          <p:nvPr>
            <p:ph idx="1"/>
          </p:nvPr>
        </p:nvSpPr>
        <p:spPr>
          <a:xfrm>
            <a:off x="428596" y="1428736"/>
            <a:ext cx="8258204" cy="4664089"/>
          </a:xfrm>
        </p:spPr>
        <p:txBody>
          <a:bodyPr/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sz="3200" dirty="0" smtClean="0"/>
              <a:t>Самое крупное танковое сражение Великой Отечественной войны состоялось 12 июля 1943 года близ села Прохоровка.</a:t>
            </a:r>
            <a:br>
              <a:rPr lang="ru-RU" sz="3200" dirty="0" smtClean="0"/>
            </a:br>
            <a:endParaRPr lang="ru-RU" sz="3200" dirty="0" smtClean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6" name="Рисунок 5" descr="http://pozdravish.ru/wp-content/uploads/2011/07/kurskaya_duga_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3143248"/>
            <a:ext cx="5572144" cy="3400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Курская битва</a:t>
            </a:r>
            <a:endParaRPr lang="ru-RU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285860"/>
            <a:ext cx="8286808" cy="1500199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None/>
              <a:defRPr/>
            </a:pPr>
            <a:r>
              <a:rPr lang="ru-RU" sz="3200" b="1" dirty="0" smtClean="0"/>
              <a:t>Кто из советских полководцев готовил план Курской битвы? 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pic>
        <p:nvPicPr>
          <p:cNvPr id="5" name="Рисунок 4" descr="https://ds03.infourok.ru/uploads/ex/0cc9/00024330-e7d0f015/img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2357430"/>
            <a:ext cx="461328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7239029" cy="654032"/>
          </a:xfrm>
        </p:spPr>
        <p:txBody>
          <a:bodyPr/>
          <a:lstStyle/>
          <a:p>
            <a:pPr algn="ctr"/>
            <a:r>
              <a:rPr lang="ru-RU" b="1" dirty="0" smtClean="0"/>
              <a:t>Курская битва</a:t>
            </a:r>
          </a:p>
        </p:txBody>
      </p:sp>
      <p:sp>
        <p:nvSpPr>
          <p:cNvPr id="40962" name="Объект 2"/>
          <p:cNvSpPr>
            <a:spLocks noGrp="1"/>
          </p:cNvSpPr>
          <p:nvPr>
            <p:ph idx="1"/>
          </p:nvPr>
        </p:nvSpPr>
        <p:spPr>
          <a:xfrm>
            <a:off x="428596" y="1785926"/>
            <a:ext cx="7929618" cy="4572032"/>
          </a:xfrm>
        </p:spPr>
        <p:txBody>
          <a:bodyPr/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sz="2800" dirty="0" smtClean="0"/>
              <a:t>Координацию советских фронтов осуществляли </a:t>
            </a:r>
            <a:r>
              <a:rPr lang="ru-RU" sz="2800" b="1" u="sng" dirty="0" smtClean="0"/>
              <a:t>маршалы Г. Жуков и А. Василевский.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928934"/>
            <a:ext cx="2417125" cy="3292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000372"/>
            <a:ext cx="2838813" cy="316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7096153" cy="796908"/>
          </a:xfrm>
        </p:spPr>
        <p:txBody>
          <a:bodyPr/>
          <a:lstStyle/>
          <a:p>
            <a:pPr algn="ctr"/>
            <a:r>
              <a:rPr lang="ru-RU" b="1" dirty="0" smtClean="0"/>
              <a:t>Курская битва</a:t>
            </a:r>
            <a:endParaRPr lang="ru-RU" dirty="0" smtClean="0"/>
          </a:p>
        </p:txBody>
      </p:sp>
      <p:sp>
        <p:nvSpPr>
          <p:cNvPr id="41986" name="Объект 2"/>
          <p:cNvSpPr>
            <a:spLocks noGrp="1"/>
          </p:cNvSpPr>
          <p:nvPr>
            <p:ph idx="1"/>
          </p:nvPr>
        </p:nvSpPr>
        <p:spPr>
          <a:xfrm>
            <a:off x="500034" y="1357298"/>
            <a:ext cx="7929618" cy="1071571"/>
          </a:xfrm>
        </p:spPr>
        <p:txBody>
          <a:bodyPr/>
          <a:lstStyle/>
          <a:p>
            <a:pPr algn="ctr">
              <a:buNone/>
            </a:pP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214422"/>
            <a:ext cx="88582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ctr"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Когда началась и закончилась Курская битва?</a:t>
            </a:r>
          </a:p>
          <a:p>
            <a:pPr indent="450000" algn="ctr"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 Сколько дней она длилась?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http://www.stihi.ru/pics/2013/06/27/5047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2599416"/>
            <a:ext cx="5940425" cy="3421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История Курска</a:t>
            </a:r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>
          <a:xfrm>
            <a:off x="428596" y="1643050"/>
            <a:ext cx="8001055" cy="4449775"/>
          </a:xfrm>
        </p:spPr>
        <p:txBody>
          <a:bodyPr/>
          <a:lstStyle/>
          <a:p>
            <a:pPr algn="ctr">
              <a:buNone/>
            </a:pPr>
            <a:r>
              <a:rPr lang="ru-RU" sz="3200" dirty="0" smtClean="0"/>
              <a:t>Сколько лет исполнилось городу Курску в 2022 году? Назовите год его основания.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5" name="Рисунок 4" descr="353px-Coat_of_Arms_of_Kursk_oblast.sv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8926" y="2714620"/>
            <a:ext cx="2999662" cy="3118628"/>
          </a:xfrm>
          <a:prstGeom prst="rect">
            <a:avLst/>
          </a:prstGeom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Курская битва</a:t>
            </a:r>
            <a:endParaRPr lang="ru-RU" dirty="0" smtClean="0"/>
          </a:p>
        </p:txBody>
      </p:sp>
      <p:sp>
        <p:nvSpPr>
          <p:cNvPr id="43010" name="Объект 2"/>
          <p:cNvSpPr>
            <a:spLocks noGrp="1"/>
          </p:cNvSpPr>
          <p:nvPr>
            <p:ph idx="1"/>
          </p:nvPr>
        </p:nvSpPr>
        <p:spPr>
          <a:xfrm>
            <a:off x="500034" y="1571611"/>
            <a:ext cx="8186766" cy="1143009"/>
          </a:xfrm>
        </p:spPr>
        <p:txBody>
          <a:bodyPr/>
          <a:lstStyle/>
          <a:p>
            <a:pPr algn="ctr">
              <a:buNone/>
            </a:pP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28674" name="AutoShape 2" descr="https://ds03.infourok.ru/uploads/ex/0482/000436b9-347d3d1c/640/img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1285860"/>
            <a:ext cx="70009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bg1"/>
                </a:solidFill>
                <a:latin typeface="+mn-lt"/>
              </a:rPr>
              <a:t>Курская битва началась 5 июля 1943 года,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bg1"/>
                </a:solidFill>
                <a:latin typeface="+mn-lt"/>
              </a:rPr>
              <a:t>а закончилась 23 августа 1943 года.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bg1"/>
                </a:solidFill>
                <a:latin typeface="+mn-lt"/>
              </a:rPr>
              <a:t>Длилась Курская битва 50 дней.</a:t>
            </a:r>
            <a:br>
              <a:rPr lang="ru-RU" sz="2800" dirty="0" smtClean="0">
                <a:solidFill>
                  <a:schemeClr val="bg1"/>
                </a:solidFill>
                <a:latin typeface="+mn-lt"/>
              </a:rPr>
            </a:br>
            <a:endParaRPr lang="ru-RU" sz="2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Рисунок 6" descr="https://arhivurokov.ru/kopilka/uploads/user_file_5552f94c69a62/img_user_file_5552f94c69a62_0_1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714620"/>
            <a:ext cx="5541980" cy="3727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Курская битва</a:t>
            </a:r>
            <a:endParaRPr lang="ru-RU" dirty="0" smtClean="0"/>
          </a:p>
        </p:txBody>
      </p:sp>
      <p:sp>
        <p:nvSpPr>
          <p:cNvPr id="44034" name="Объект 4"/>
          <p:cNvSpPr>
            <a:spLocks noGrp="1"/>
          </p:cNvSpPr>
          <p:nvPr>
            <p:ph idx="1"/>
          </p:nvPr>
        </p:nvSpPr>
        <p:spPr>
          <a:xfrm>
            <a:off x="642910" y="1357299"/>
            <a:ext cx="7500990" cy="1071570"/>
          </a:xfrm>
        </p:spPr>
        <p:txBody>
          <a:bodyPr/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sz="2800" dirty="0" smtClean="0"/>
              <a:t>Из каких войсковых операций состояла Курская битва? Как называлась немецкая наступательная часть сражения?</a:t>
            </a:r>
          </a:p>
          <a:p>
            <a:pPr algn="just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pic>
        <p:nvPicPr>
          <p:cNvPr id="5" name="Рисунок 4" descr="https://ds02.infourok.ru/uploads/ex/0b2b/000798c2-c788eace/img1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2786058"/>
            <a:ext cx="4440236" cy="3133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ndAc>
      <p:stSnd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Курская битва</a:t>
            </a:r>
            <a:endParaRPr lang="ru-RU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26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None/>
              <a:defRPr/>
            </a:pPr>
            <a:r>
              <a:rPr lang="ru-RU" sz="2800" u="sng" dirty="0" smtClean="0"/>
              <a:t>Курская</a:t>
            </a:r>
            <a:r>
              <a:rPr lang="ru-RU" sz="2800" dirty="0" smtClean="0"/>
              <a:t> оборонительная операция (5 – 12 июля)</a:t>
            </a: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sz="2800" u="sng" dirty="0" smtClean="0"/>
              <a:t>Орловская</a:t>
            </a:r>
            <a:r>
              <a:rPr lang="ru-RU" sz="2800" dirty="0" smtClean="0"/>
              <a:t> наступательная операция (12 июля – 18 августа)</a:t>
            </a: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sz="2800" u="sng" dirty="0" err="1" smtClean="0"/>
              <a:t>Белгородско</a:t>
            </a:r>
            <a:r>
              <a:rPr lang="ru-RU" sz="2800" u="sng" dirty="0" smtClean="0"/>
              <a:t> – Харьковская </a:t>
            </a:r>
            <a:r>
              <a:rPr lang="ru-RU" sz="2800" dirty="0" smtClean="0"/>
              <a:t>наступательная операция (3 – 23 августа)</a:t>
            </a:r>
          </a:p>
          <a:p>
            <a:pPr fontAlgn="auto">
              <a:spcAft>
                <a:spcPts val="0"/>
              </a:spcAft>
              <a:buNone/>
              <a:defRPr/>
            </a:pPr>
            <a:endParaRPr lang="ru-RU" sz="2800" dirty="0" smtClean="0"/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sz="2800" dirty="0" smtClean="0"/>
              <a:t>Немецкая сторона наступательную часть сражения назвала «Операция Цитадель»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</p:spTree>
  </p:cSld>
  <p:clrMapOvr>
    <a:masterClrMapping/>
  </p:clrMapOvr>
  <p:transition spd="slow">
    <p:sndAc>
      <p:stSnd>
        <p:snd r:embed="rId2" name="восходящий ряд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</p:spTree>
  </p:cSld>
  <p:clrMapOvr>
    <a:masterClrMapping/>
  </p:clrMapOvr>
  <p:transition spd="slow">
    <p:sndAc>
      <p:stSnd>
        <p:snd r:embed="rId2" name="Svoya_igra_-_Kot_v_Meshke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Курская битва</a:t>
            </a:r>
            <a:endParaRPr lang="ru-RU" dirty="0" smtClean="0"/>
          </a:p>
        </p:txBody>
      </p:sp>
      <p:sp>
        <p:nvSpPr>
          <p:cNvPr id="47106" name="Объект 2"/>
          <p:cNvSpPr>
            <a:spLocks noGrp="1"/>
          </p:cNvSpPr>
          <p:nvPr>
            <p:ph idx="1"/>
          </p:nvPr>
        </p:nvSpPr>
        <p:spPr>
          <a:xfrm>
            <a:off x="500034" y="1357298"/>
            <a:ext cx="8286808" cy="4735527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/>
              <a:t>Когда, где и по какому поводу в годы Великой Отечественной войны прозвучал первый </a:t>
            </a:r>
            <a:r>
              <a:rPr lang="ru-RU" sz="2800" b="1" dirty="0" smtClean="0"/>
              <a:t>артиллерийский </a:t>
            </a:r>
            <a:r>
              <a:rPr lang="ru-RU" sz="2800" b="1" dirty="0" smtClean="0"/>
              <a:t>салют?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pic>
        <p:nvPicPr>
          <p:cNvPr id="5" name="Рисунок 4" descr="http://school48.beluo.ru/kursk1943/img/16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3068960"/>
            <a:ext cx="5143501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Курская битва</a:t>
            </a:r>
            <a:endParaRPr lang="ru-RU" dirty="0" smtClean="0"/>
          </a:p>
        </p:txBody>
      </p:sp>
      <p:sp>
        <p:nvSpPr>
          <p:cNvPr id="48130" name="Объект 2"/>
          <p:cNvSpPr>
            <a:spLocks noGrp="1"/>
          </p:cNvSpPr>
          <p:nvPr>
            <p:ph idx="1"/>
          </p:nvPr>
        </p:nvSpPr>
        <p:spPr>
          <a:xfrm>
            <a:off x="500034" y="1214422"/>
            <a:ext cx="7929618" cy="4878403"/>
          </a:xfrm>
        </p:spPr>
        <p:txBody>
          <a:bodyPr/>
          <a:lstStyle/>
          <a:p>
            <a:pPr algn="ctr">
              <a:buNone/>
            </a:pP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1285860"/>
            <a:ext cx="72152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5 августа 1943 г. над Москвой прогремел салют в честь освобождения русских городов Орла  и Белгорода.</a:t>
            </a:r>
          </a:p>
        </p:txBody>
      </p:sp>
      <p:pic>
        <p:nvPicPr>
          <p:cNvPr id="3074" name="Picture 2" descr="C:\Users\ЕЛЕНА\Desktop\inx960x6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714620"/>
            <a:ext cx="5429256" cy="3619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</p:spTree>
  </p:cSld>
  <p:clrMapOvr>
    <a:masterClrMapping/>
  </p:clrMapOvr>
  <p:transition spd="slow">
    <p:sndAc>
      <p:stSnd>
        <p:snd r:embed="rId2" name="Svoya_igra_-_Kot_v_Meshke.wav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Известные земляки</a:t>
            </a:r>
            <a:endParaRPr lang="ru-RU" b="1" dirty="0"/>
          </a:p>
        </p:txBody>
      </p:sp>
      <p:sp>
        <p:nvSpPr>
          <p:cNvPr id="50178" name="Объект 2"/>
          <p:cNvSpPr>
            <a:spLocks noGrp="1"/>
          </p:cNvSpPr>
          <p:nvPr>
            <p:ph idx="1"/>
          </p:nvPr>
        </p:nvSpPr>
        <p:spPr>
          <a:xfrm>
            <a:off x="428596" y="1285860"/>
            <a:ext cx="8286808" cy="4500593"/>
          </a:xfrm>
        </p:spPr>
        <p:txBody>
          <a:bodyPr/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sz="2400" dirty="0" smtClean="0"/>
              <a:t>Уроженец г. Рыльска Курской губернии, мореход, путешественник, удачливый купец, которому принадлежит мировое первенство в описании флоры, фауны и населения Аляски. 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2400" dirty="0" smtClean="0"/>
              <a:t>Его именем названы пролив и озеро на Аляске; город в Иркутской области; залив в Охотском море.  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2400" dirty="0" smtClean="0"/>
              <a:t>Назовите его имя.                                       </a:t>
            </a:r>
          </a:p>
          <a:p>
            <a:pPr>
              <a:buNone/>
            </a:pPr>
            <a:endParaRPr lang="ru-RU" sz="22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Известные земляки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214554"/>
            <a:ext cx="5339020" cy="4004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34" y="1000108"/>
            <a:ext cx="80724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Григорий Иванович Шелихов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cs typeface="Times New Roman" pitchFamily="18" charset="0"/>
              </a:rPr>
              <a:t>(1747—1795)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7167591" cy="1439850"/>
          </a:xfrm>
        </p:spPr>
        <p:txBody>
          <a:bodyPr/>
          <a:lstStyle/>
          <a:p>
            <a:pPr algn="ctr"/>
            <a:r>
              <a:rPr lang="ru-RU" b="1" dirty="0" smtClean="0"/>
              <a:t>Известные земляки</a:t>
            </a:r>
            <a:endParaRPr lang="ru-RU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928802"/>
            <a:ext cx="4500594" cy="3643338"/>
          </a:xfrm>
        </p:spPr>
        <p:txBody>
          <a:bodyPr rtlCol="0">
            <a:noAutofit/>
          </a:bodyPr>
          <a:lstStyle/>
          <a:p>
            <a:pPr marL="0" indent="450000">
              <a:spcBef>
                <a:spcPts val="0"/>
              </a:spcBef>
              <a:buNone/>
            </a:pPr>
            <a:r>
              <a:rPr lang="ru-RU" sz="3200" dirty="0" smtClean="0"/>
              <a:t>Назовите имя русского астронома-любителя.</a:t>
            </a:r>
          </a:p>
          <a:p>
            <a:pPr marL="0" indent="450000">
              <a:spcBef>
                <a:spcPts val="0"/>
              </a:spcBef>
              <a:buNone/>
            </a:pPr>
            <a:r>
              <a:rPr lang="ru-RU" sz="3200" dirty="0" smtClean="0"/>
              <a:t>Он почётный гражданин города Курска, где одна из улиц носит его имя. </a:t>
            </a:r>
            <a:endParaRPr lang="ru-RU" sz="32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pic>
        <p:nvPicPr>
          <p:cNvPr id="5" name="Picture 2" descr="C:\Users\ЕЛЕНА\Desktop\Семёнов, Фёдор Алексеевич\Семёнов, Фёдор Алексеевич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928802"/>
            <a:ext cx="3354452" cy="405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7167591" cy="939784"/>
          </a:xfrm>
        </p:spPr>
        <p:txBody>
          <a:bodyPr/>
          <a:lstStyle/>
          <a:p>
            <a:pPr algn="ctr"/>
            <a:r>
              <a:rPr lang="ru-RU" b="1" dirty="0" smtClean="0"/>
              <a:t>История Курска</a:t>
            </a:r>
            <a:endParaRPr lang="ru-RU" dirty="0" smtClean="0"/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>
          <a:xfrm>
            <a:off x="214282" y="1142984"/>
            <a:ext cx="8472518" cy="1071571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3200" dirty="0" smtClean="0"/>
              <a:t>990 лет.</a:t>
            </a:r>
          </a:p>
          <a:p>
            <a:pPr algn="ctr">
              <a:buNone/>
            </a:pPr>
            <a:r>
              <a:rPr lang="ru-RU" sz="3200" dirty="0" smtClean="0"/>
              <a:t>Год основания –1032. 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5" name="Рисунок 4" descr="https://img-fotki.yandex.ru/get/6429/123177916.1d8/0_cd2eb_8cf22479_XL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428868"/>
            <a:ext cx="5940425" cy="3853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7167591" cy="868346"/>
          </a:xfrm>
        </p:spPr>
        <p:txBody>
          <a:bodyPr/>
          <a:lstStyle/>
          <a:p>
            <a:pPr algn="ctr"/>
            <a:r>
              <a:rPr lang="ru-RU" b="1" dirty="0" smtClean="0"/>
              <a:t>Известные земляки</a:t>
            </a:r>
            <a:endParaRPr lang="ru-RU" dirty="0" smtClean="0"/>
          </a:p>
        </p:txBody>
      </p:sp>
      <p:sp>
        <p:nvSpPr>
          <p:cNvPr id="53250" name="Объект 2"/>
          <p:cNvSpPr>
            <a:spLocks noGrp="1"/>
          </p:cNvSpPr>
          <p:nvPr>
            <p:ph idx="1"/>
          </p:nvPr>
        </p:nvSpPr>
        <p:spPr>
          <a:xfrm>
            <a:off x="357158" y="1357298"/>
            <a:ext cx="8329642" cy="4735527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cs typeface="Times New Roman" pitchFamily="18" charset="0"/>
              </a:rPr>
              <a:t>Фёдор Алексеевич Семёнов </a:t>
            </a:r>
          </a:p>
          <a:p>
            <a:pPr algn="ctr">
              <a:buNone/>
            </a:pPr>
            <a:r>
              <a:rPr lang="ru-RU" sz="3600" b="1" dirty="0" smtClean="0">
                <a:cs typeface="Times New Roman" pitchFamily="18" charset="0"/>
              </a:rPr>
              <a:t>(1794—1860) 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pic>
        <p:nvPicPr>
          <p:cNvPr id="2055" name="Picture 7" descr="C:\Users\ЕЛЕНА\Desktop\i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2786058"/>
            <a:ext cx="2719390" cy="35088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Известные земляки</a:t>
            </a:r>
            <a:endParaRPr lang="ru-RU" dirty="0" smtClean="0"/>
          </a:p>
        </p:txBody>
      </p:sp>
      <p:sp>
        <p:nvSpPr>
          <p:cNvPr id="54274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186766" cy="3400435"/>
          </a:xfrm>
        </p:spPr>
        <p:txBody>
          <a:bodyPr/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sz="3200" dirty="0" smtClean="0"/>
              <a:t>О ком идет речь? Исторический деятель, уроженец курского края, оставивший яркий след в истории: десять лет руководил Советским Союзом, на  </a:t>
            </a:r>
            <a:r>
              <a:rPr lang="en-US" sz="3200" dirty="0" smtClean="0"/>
              <a:t>XX </a:t>
            </a:r>
            <a:r>
              <a:rPr lang="ru-RU" sz="3200" dirty="0" smtClean="0"/>
              <a:t>съезде КПСС разоблачил культ личности Сталина,  считал космос и кукурузу панацеей от всех бед.</a:t>
            </a:r>
            <a:endParaRPr lang="ru-RU" sz="32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096153" cy="1000108"/>
          </a:xfrm>
        </p:spPr>
        <p:txBody>
          <a:bodyPr/>
          <a:lstStyle/>
          <a:p>
            <a:pPr algn="ctr"/>
            <a:r>
              <a:rPr lang="ru-RU" b="1" dirty="0" smtClean="0"/>
              <a:t>Известные земляки</a:t>
            </a:r>
            <a:endParaRPr lang="ru-RU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857232"/>
            <a:ext cx="8501122" cy="1857389"/>
          </a:xfrm>
        </p:spPr>
        <p:txBody>
          <a:bodyPr rtlCol="0">
            <a:normAutofit/>
          </a:bodyPr>
          <a:lstStyle/>
          <a:p>
            <a:pPr algn="ctr">
              <a:buNone/>
            </a:pPr>
            <a:r>
              <a:rPr lang="ru-RU" b="1" dirty="0" smtClean="0">
                <a:cs typeface="Times New Roman" pitchFamily="18" charset="0"/>
              </a:rPr>
              <a:t>Никита Сергеевич Хрущев </a:t>
            </a:r>
          </a:p>
          <a:p>
            <a:pPr algn="ctr">
              <a:buNone/>
            </a:pPr>
            <a:r>
              <a:rPr lang="ru-RU" b="1" dirty="0" smtClean="0">
                <a:cs typeface="Times New Roman" pitchFamily="18" charset="0"/>
              </a:rPr>
              <a:t>(1894-1971)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pic>
        <p:nvPicPr>
          <p:cNvPr id="6" name="Picture 2" descr="C:\Users\ЕЛЕНА\Desktop\Новая папка\khrushchev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357430"/>
            <a:ext cx="355985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Известные земляки</a:t>
            </a:r>
            <a:endParaRPr lang="ru-RU" dirty="0" smtClean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14348" y="1571612"/>
            <a:ext cx="7929618" cy="4521213"/>
          </a:xfrm>
        </p:spPr>
        <p:txBody>
          <a:bodyPr rtlCol="0">
            <a:normAutofit/>
          </a:bodyPr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sz="2400" dirty="0" smtClean="0"/>
              <a:t>Народный артист СССР, Герой Социалистического Труда, лауреат  Государственной   и  Ленинской  премий  СССР. 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2400" dirty="0" smtClean="0"/>
              <a:t>Его именем названы Курский музыкальный колледж и </a:t>
            </a:r>
            <a:r>
              <a:rPr lang="ru-RU" sz="2400" dirty="0" smtClean="0"/>
              <a:t>детская </a:t>
            </a:r>
            <a:r>
              <a:rPr lang="ru-RU" sz="2400" dirty="0" smtClean="0"/>
              <a:t>школа искусств №1 г.Курска.</a:t>
            </a:r>
          </a:p>
          <a:p>
            <a:pPr marL="0" indent="450000" algn="just">
              <a:spcBef>
                <a:spcPts val="0"/>
              </a:spcBef>
              <a:buNone/>
            </a:pPr>
            <a:r>
              <a:rPr lang="ru-RU" sz="2400" dirty="0" smtClean="0"/>
              <a:t>Назовите имя.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pic>
        <p:nvPicPr>
          <p:cNvPr id="1027" name="Picture 3" descr="C:\Users\ЕЛЕНА\Desktop\i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67052" y="3429000"/>
            <a:ext cx="4190997" cy="23574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ndAc>
      <p:stSnd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796908"/>
          </a:xfrm>
        </p:spPr>
        <p:txBody>
          <a:bodyPr/>
          <a:lstStyle/>
          <a:p>
            <a:pPr algn="ctr"/>
            <a:r>
              <a:rPr lang="ru-RU" b="1" dirty="0" smtClean="0"/>
              <a:t>Известные земляки</a:t>
            </a:r>
            <a:endParaRPr lang="ru-RU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142984"/>
            <a:ext cx="8258204" cy="4949841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None/>
              <a:defRPr/>
            </a:pPr>
            <a:r>
              <a:rPr lang="ru-RU" sz="2400" b="1" dirty="0" smtClean="0">
                <a:cs typeface="Times New Roman" pitchFamily="18" charset="0"/>
              </a:rPr>
              <a:t>Композитор Георгий Васильевич  Свиридов</a:t>
            </a:r>
          </a:p>
          <a:p>
            <a:pPr algn="ctr" fontAlgn="auto">
              <a:spcAft>
                <a:spcPts val="0"/>
              </a:spcAft>
              <a:buNone/>
              <a:defRPr/>
            </a:pPr>
            <a:r>
              <a:rPr lang="ru-RU" sz="2400" b="1" dirty="0" smtClean="0">
                <a:cs typeface="Times New Roman" pitchFamily="18" charset="0"/>
              </a:rPr>
              <a:t>1915 – 1998 г.г.</a:t>
            </a:r>
            <a:endParaRPr lang="ru-RU" sz="24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pic>
        <p:nvPicPr>
          <p:cNvPr id="5" name="Рисунок 5" descr="молодой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1975112"/>
            <a:ext cx="3249709" cy="4347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ndAc>
      <p:stSnd>
        <p:snd r:embed="rId2" name="восходящий ряд.wav"/>
      </p:stSnd>
    </p:sndAc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7096153" cy="939784"/>
          </a:xfrm>
        </p:spPr>
        <p:txBody>
          <a:bodyPr/>
          <a:lstStyle/>
          <a:p>
            <a:pPr algn="ctr"/>
            <a:r>
              <a:rPr lang="ru-RU" b="1" dirty="0" smtClean="0"/>
              <a:t>Известные земляки</a:t>
            </a:r>
            <a:endParaRPr lang="ru-RU" dirty="0" smtClean="0"/>
          </a:p>
        </p:txBody>
      </p:sp>
      <p:sp>
        <p:nvSpPr>
          <p:cNvPr id="58370" name="Объект 2"/>
          <p:cNvSpPr>
            <a:spLocks noGrp="1"/>
          </p:cNvSpPr>
          <p:nvPr>
            <p:ph idx="1"/>
          </p:nvPr>
        </p:nvSpPr>
        <p:spPr>
          <a:xfrm>
            <a:off x="500034" y="1785926"/>
            <a:ext cx="4786346" cy="1285885"/>
          </a:xfrm>
        </p:spPr>
        <p:txBody>
          <a:bodyPr/>
          <a:lstStyle/>
          <a:p>
            <a:pPr marL="0" indent="450000" algn="just">
              <a:spcBef>
                <a:spcPts val="0"/>
              </a:spcBef>
              <a:buNone/>
            </a:pPr>
            <a:r>
              <a:rPr lang="ru-RU" sz="2800" dirty="0" smtClean="0"/>
              <a:t>Назовите имя знаменитого советского инженера-авиаконструктора, создателя всех без исключения МиГов - от 1-го до 25-го и скоростных  реактивных  самолетов.</a:t>
            </a:r>
          </a:p>
          <a:p>
            <a:pPr marL="0" indent="450000" algn="just">
              <a:spcBef>
                <a:spcPts val="0"/>
              </a:spcBef>
              <a:buNone/>
            </a:pPr>
            <a:endParaRPr lang="ru-RU" sz="2400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pic>
        <p:nvPicPr>
          <p:cNvPr id="6" name="Рисунок 1" descr="Gurevich MI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44659" y="1714488"/>
            <a:ext cx="2931546" cy="4143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7096153" cy="654032"/>
          </a:xfrm>
        </p:spPr>
        <p:txBody>
          <a:bodyPr/>
          <a:lstStyle/>
          <a:p>
            <a:pPr algn="ctr"/>
            <a:r>
              <a:rPr lang="ru-RU" b="1" dirty="0" smtClean="0"/>
              <a:t>Известные земляки</a:t>
            </a:r>
            <a:endParaRPr lang="ru-RU" dirty="0" smtClean="0"/>
          </a:p>
        </p:txBody>
      </p:sp>
      <p:sp>
        <p:nvSpPr>
          <p:cNvPr id="59394" name="Объект 2"/>
          <p:cNvSpPr>
            <a:spLocks noGrp="1"/>
          </p:cNvSpPr>
          <p:nvPr>
            <p:ph idx="1"/>
          </p:nvPr>
        </p:nvSpPr>
        <p:spPr>
          <a:xfrm>
            <a:off x="357158" y="1071546"/>
            <a:ext cx="8072494" cy="5021279"/>
          </a:xfrm>
        </p:spPr>
        <p:txBody>
          <a:bodyPr/>
          <a:lstStyle/>
          <a:p>
            <a:pPr algn="ctr">
              <a:buNone/>
            </a:pPr>
            <a:r>
              <a:rPr lang="ru-RU" sz="3200" b="1" dirty="0" smtClean="0">
                <a:cs typeface="Times New Roman" pitchFamily="18" charset="0"/>
              </a:rPr>
              <a:t>Михаил     Иосифович     Гуревич</a:t>
            </a:r>
          </a:p>
          <a:p>
            <a:pPr algn="ctr">
              <a:buNone/>
            </a:pPr>
            <a:r>
              <a:rPr lang="ru-RU" sz="3200" b="1" dirty="0" smtClean="0">
                <a:cs typeface="Times New Roman" pitchFamily="18" charset="0"/>
              </a:rPr>
              <a:t>1892 -  1976 </a:t>
            </a:r>
          </a:p>
          <a:p>
            <a:endParaRPr lang="ru-RU" sz="3200" dirty="0" smtClean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pic>
        <p:nvPicPr>
          <p:cNvPr id="5" name="Рисунок 2" descr="SAM_227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7926" y="2357430"/>
            <a:ext cx="3411136" cy="2728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upload.wikimedia.org/wikipedia/ru/thumb/9/9b/Gurevich_mi_plaque_begovaya.jpg/200px-Gurevich_mi_plaque_begovaya.jpg">
            <a:hlinkClick r:id="rId4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2428868"/>
            <a:ext cx="3445882" cy="2614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Духовное  наследие  края</a:t>
            </a:r>
            <a:endParaRPr lang="ru-RU" dirty="0" smtClean="0"/>
          </a:p>
        </p:txBody>
      </p:sp>
      <p:sp>
        <p:nvSpPr>
          <p:cNvPr id="60418" name="Объект 2"/>
          <p:cNvSpPr>
            <a:spLocks noGrp="1"/>
          </p:cNvSpPr>
          <p:nvPr>
            <p:ph idx="1"/>
          </p:nvPr>
        </p:nvSpPr>
        <p:spPr>
          <a:xfrm>
            <a:off x="571472" y="1142985"/>
            <a:ext cx="8001056" cy="1214446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/>
              <a:t>Назовите имя преподобного, в честь которого возведен памятник. Где расположен памятник? </a:t>
            </a:r>
            <a:endParaRPr lang="ru-RU" sz="28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6" name="Рисунок 5" descr="File:Serafim sarofckii.jpg">
            <a:hlinkClick r:id="rId4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2071678"/>
            <a:ext cx="294037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Духовное  наследие  края</a:t>
            </a:r>
            <a:endParaRPr lang="ru-RU" dirty="0" smtClean="0"/>
          </a:p>
        </p:txBody>
      </p:sp>
      <p:sp>
        <p:nvSpPr>
          <p:cNvPr id="61442" name="Объект 2"/>
          <p:cNvSpPr>
            <a:spLocks noGrp="1"/>
          </p:cNvSpPr>
          <p:nvPr>
            <p:ph idx="1"/>
          </p:nvPr>
        </p:nvSpPr>
        <p:spPr>
          <a:xfrm>
            <a:off x="500034" y="1500174"/>
            <a:ext cx="7786742" cy="1428761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/>
              <a:t>Памятник Серафиму </a:t>
            </a:r>
            <a:r>
              <a:rPr lang="ru-RU" sz="2800" dirty="0" err="1" smtClean="0"/>
              <a:t>Саровскому</a:t>
            </a:r>
            <a:r>
              <a:rPr lang="ru-RU" sz="2800" dirty="0" smtClean="0"/>
              <a:t>.</a:t>
            </a:r>
          </a:p>
          <a:p>
            <a:pPr algn="ctr">
              <a:buNone/>
            </a:pPr>
            <a:r>
              <a:rPr lang="ru-RU" sz="2800" dirty="0" smtClean="0"/>
              <a:t>Расположен в Курской Коренной пустыни .</a:t>
            </a:r>
            <a:endParaRPr lang="ru-RU" sz="28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5" name="Picture 2" descr="C:\Users\user\Documents\Исторический факультет\TK19o24Aep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643182"/>
            <a:ext cx="522499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</p:spTree>
  </p:cSld>
  <p:clrMapOvr>
    <a:masterClrMapping/>
  </p:clrMapOvr>
  <p:transition spd="slow">
    <p:sndAc>
      <p:stSnd>
        <p:snd r:embed="rId2" name="Svoya_igra_-_Kot_v_Meshke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История Курска</a:t>
            </a:r>
            <a:endParaRPr lang="ru-RU" dirty="0" smtClean="0"/>
          </a:p>
        </p:txBody>
      </p:sp>
      <p:sp>
        <p:nvSpPr>
          <p:cNvPr id="17410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492625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/>
              <a:t>Назовите цвета флага Курской области. </a:t>
            </a:r>
          </a:p>
          <a:p>
            <a:pPr algn="ctr">
              <a:buNone/>
            </a:pPr>
            <a:r>
              <a:rPr lang="ru-RU" sz="3600" b="1" dirty="0" smtClean="0"/>
              <a:t>Что они символизируют?</a:t>
            </a:r>
            <a:endParaRPr lang="ru-RU" sz="36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pic>
        <p:nvPicPr>
          <p:cNvPr id="5" name="Рисунок 4" descr="353px-Coat_of_Arms_of_Kursk_oblast.sv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78" y="2857496"/>
            <a:ext cx="2812599" cy="2924147"/>
          </a:xfrm>
          <a:prstGeom prst="rect">
            <a:avLst/>
          </a:prstGeom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Духовное  наследие  края</a:t>
            </a:r>
            <a:endParaRPr lang="ru-RU" dirty="0" smtClean="0"/>
          </a:p>
        </p:txBody>
      </p:sp>
      <p:sp>
        <p:nvSpPr>
          <p:cNvPr id="63490" name="Объект 2"/>
          <p:cNvSpPr>
            <a:spLocks noGrp="1"/>
          </p:cNvSpPr>
          <p:nvPr>
            <p:ph idx="1"/>
          </p:nvPr>
        </p:nvSpPr>
        <p:spPr>
          <a:xfrm>
            <a:off x="500034" y="1428736"/>
            <a:ext cx="5143536" cy="4071966"/>
          </a:xfrm>
        </p:spPr>
        <p:txBody>
          <a:bodyPr/>
          <a:lstStyle/>
          <a:p>
            <a:pPr lvl="0" algn="ctr">
              <a:buNone/>
            </a:pPr>
            <a:r>
              <a:rPr lang="ru-RU" sz="2800" dirty="0" smtClean="0"/>
              <a:t>Определите название храма, изображенного на фото.</a:t>
            </a:r>
          </a:p>
          <a:p>
            <a:pPr lvl="0" algn="ctr">
              <a:buNone/>
            </a:pPr>
            <a:r>
              <a:rPr lang="ru-RU" sz="2800" dirty="0" smtClean="0"/>
              <a:t> С каким историческим событием связано его строительство?</a:t>
            </a:r>
          </a:p>
          <a:p>
            <a:pPr lvl="0">
              <a:buNone/>
            </a:pPr>
            <a:endParaRPr lang="ru-RU" sz="2800" dirty="0" smtClean="0"/>
          </a:p>
          <a:p>
            <a:pPr>
              <a:buNone/>
            </a:pPr>
            <a:r>
              <a:rPr lang="ru-RU" sz="3200" dirty="0" smtClean="0"/>
              <a:t> </a:t>
            </a:r>
          </a:p>
          <a:p>
            <a:pPr algn="ctr">
              <a:buNone/>
            </a:pP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8194" name="AutoShape 2" descr="http://knowledge.su/userfiles/editor/large/6848_113e3b4c48304f-203e41413839413a304f-4d3d46383a3b3e3f3534384f-223e3c-6-24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1357298"/>
            <a:ext cx="2962278" cy="4443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7239029" cy="796908"/>
          </a:xfrm>
        </p:spPr>
        <p:txBody>
          <a:bodyPr/>
          <a:lstStyle/>
          <a:p>
            <a:pPr algn="ctr"/>
            <a:r>
              <a:rPr lang="ru-RU" b="1" dirty="0" smtClean="0"/>
              <a:t>Духовное  наследие  края</a:t>
            </a:r>
            <a:endParaRPr lang="ru-RU" dirty="0" smtClean="0"/>
          </a:p>
        </p:txBody>
      </p:sp>
      <p:sp>
        <p:nvSpPr>
          <p:cNvPr id="64514" name="Объект 2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1571636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7000" dirty="0" smtClean="0"/>
              <a:t>    </a:t>
            </a:r>
            <a:r>
              <a:rPr lang="ru-RU" sz="9600" dirty="0" smtClean="0"/>
              <a:t>Знаменский собор г. Курска.</a:t>
            </a:r>
          </a:p>
          <a:p>
            <a:pPr algn="ctr">
              <a:buNone/>
            </a:pPr>
            <a:r>
              <a:rPr lang="ru-RU" sz="9600" dirty="0" smtClean="0"/>
              <a:t>Был заложен в 1816 г. в честь победы </a:t>
            </a:r>
          </a:p>
          <a:p>
            <a:pPr algn="ctr">
              <a:buNone/>
            </a:pPr>
            <a:r>
              <a:rPr lang="ru-RU" sz="9600" dirty="0" smtClean="0"/>
              <a:t>русского воинства в Отечественной войне 1812 г. </a:t>
            </a:r>
          </a:p>
          <a:p>
            <a:pPr algn="ctr">
              <a:buNone/>
            </a:pPr>
            <a:r>
              <a:rPr lang="ru-RU" sz="9600" dirty="0" smtClean="0"/>
              <a:t>Освящен 13 января 1826 г.  </a:t>
            </a:r>
          </a:p>
          <a:p>
            <a:pPr algn="ctr">
              <a:buNone/>
            </a:pPr>
            <a:endParaRPr lang="ru-RU" dirty="0" smtClean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pic>
        <p:nvPicPr>
          <p:cNvPr id="5" name="Рисунок 4" descr="https://img-fotki.yandex.ru/get/4118/123177916.1d8/0_cd2ec_5b1d186d_XL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643182"/>
            <a:ext cx="5791200" cy="3713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7667625" cy="1143000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      Духовное  наследие  края</a:t>
            </a:r>
            <a:endParaRPr lang="ru-RU" b="1" dirty="0"/>
          </a:p>
        </p:txBody>
      </p:sp>
      <p:sp>
        <p:nvSpPr>
          <p:cNvPr id="65538" name="Объект 2"/>
          <p:cNvSpPr>
            <a:spLocks noGrp="1"/>
          </p:cNvSpPr>
          <p:nvPr>
            <p:ph idx="1"/>
          </p:nvPr>
        </p:nvSpPr>
        <p:spPr>
          <a:xfrm>
            <a:off x="428596" y="1000108"/>
            <a:ext cx="8286808" cy="2143141"/>
          </a:xfrm>
        </p:spPr>
        <p:txBody>
          <a:bodyPr/>
          <a:lstStyle/>
          <a:p>
            <a:pPr algn="ctr">
              <a:buNone/>
            </a:pPr>
            <a:r>
              <a:rPr lang="ru-RU" sz="3200" b="1" dirty="0" smtClean="0"/>
              <a:t>Что изображено на фотографии? </a:t>
            </a:r>
          </a:p>
          <a:p>
            <a:pPr algn="ctr">
              <a:buNone/>
            </a:pPr>
            <a:r>
              <a:rPr lang="ru-RU" sz="3200" b="1" dirty="0" smtClean="0"/>
              <a:t>Где расположен данный объект?</a:t>
            </a:r>
            <a:endParaRPr lang="ru-RU" sz="3200" dirty="0" smtClean="0"/>
          </a:p>
          <a:p>
            <a:pPr algn="ctr"/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pic>
        <p:nvPicPr>
          <p:cNvPr id="5" name="Рисунок 4" descr="http://www.coolreferat.com/ref-2_1539495381-297158.coolpic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2357430"/>
            <a:ext cx="5314952" cy="3648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Духовное  наследие  края</a:t>
            </a:r>
            <a:endParaRPr lang="ru-RU" dirty="0" smtClean="0"/>
          </a:p>
        </p:txBody>
      </p:sp>
      <p:sp>
        <p:nvSpPr>
          <p:cNvPr id="66562" name="Объект 2"/>
          <p:cNvSpPr>
            <a:spLocks noGrp="1"/>
          </p:cNvSpPr>
          <p:nvPr>
            <p:ph idx="1"/>
          </p:nvPr>
        </p:nvSpPr>
        <p:spPr>
          <a:xfrm>
            <a:off x="500034" y="1428736"/>
            <a:ext cx="8186766" cy="857256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/>
              <a:t>Монастырь Курская Коренная пустынь. Расположен в м. Свобода  </a:t>
            </a:r>
            <a:r>
              <a:rPr lang="ru-RU" sz="2400" dirty="0" err="1" smtClean="0"/>
              <a:t>Золотухинского</a:t>
            </a:r>
            <a:r>
              <a:rPr lang="ru-RU" sz="2400" dirty="0" smtClean="0"/>
              <a:t> района  Курской области.</a:t>
            </a:r>
          </a:p>
          <a:p>
            <a:pPr algn="ctr">
              <a:buNone/>
            </a:pPr>
            <a:endParaRPr lang="ru-RU" sz="36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pic>
        <p:nvPicPr>
          <p:cNvPr id="5" name="Содержимое 3" descr="524238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059909" y="2643182"/>
            <a:ext cx="4690105" cy="34474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  <a:miter lim="800000"/>
            <a:headEnd/>
            <a:tailEnd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4" descr="C:\Users\user\Pictures\0_934de_25b9121e_X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2571744"/>
            <a:ext cx="2745447" cy="2785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Духовное  наследие  края</a:t>
            </a:r>
            <a:endParaRPr lang="ru-RU" dirty="0" smtClean="0"/>
          </a:p>
        </p:txBody>
      </p:sp>
      <p:sp>
        <p:nvSpPr>
          <p:cNvPr id="67586" name="Объект 4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492625"/>
          </a:xfrm>
        </p:spPr>
        <p:txBody>
          <a:bodyPr/>
          <a:lstStyle/>
          <a:p>
            <a:pPr algn="ctr">
              <a:buNone/>
            </a:pPr>
            <a:r>
              <a:rPr lang="ru-RU" sz="3600" dirty="0" smtClean="0"/>
              <a:t>Преподобный, которого считают родоначальником монашества на Руси.</a:t>
            </a:r>
          </a:p>
          <a:p>
            <a:pPr algn="ctr">
              <a:buNone/>
            </a:pPr>
            <a:r>
              <a:rPr lang="ru-RU" sz="3600" dirty="0" smtClean="0"/>
              <a:t>Назовите его имя.  Как оно связано </a:t>
            </a:r>
          </a:p>
          <a:p>
            <a:pPr algn="ctr">
              <a:buNone/>
            </a:pPr>
            <a:r>
              <a:rPr lang="ru-RU" sz="3600" dirty="0" smtClean="0"/>
              <a:t>с курским краем?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</p:spTree>
  </p:cSld>
  <p:clrMapOvr>
    <a:masterClrMapping/>
  </p:clrMapOvr>
  <p:transition spd="slow">
    <p:sndAc>
      <p:stSnd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Духовное  наследие  края</a:t>
            </a:r>
            <a:endParaRPr lang="ru-RU" dirty="0" smtClean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  <p:pic>
        <p:nvPicPr>
          <p:cNvPr id="5" name="Рисунок 1" descr="1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786446" y="2143116"/>
            <a:ext cx="2205240" cy="3081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423634"/>
            <a:ext cx="3349154" cy="4066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58" y="1500174"/>
            <a:ext cx="478634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Феодосий   Печерский</a:t>
            </a:r>
            <a:r>
              <a:rPr lang="ru-RU" sz="2400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 .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Игумен, основатель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монастырского общежительского устава.</a:t>
            </a:r>
          </a:p>
          <a:p>
            <a:pPr algn="ctr"/>
            <a:endParaRPr lang="ru-RU" sz="2400" dirty="0" smtClean="0">
              <a:solidFill>
                <a:schemeClr val="bg1"/>
              </a:solidFill>
              <a:latin typeface="+mn-lt"/>
              <a:cs typeface="Times New Roman" pitchFamily="18" charset="0"/>
            </a:endParaRPr>
          </a:p>
          <a:p>
            <a:pPr algn="just" eaLnBrk="0" hangingPunct="0"/>
            <a:r>
              <a:rPr lang="ru-RU" sz="2200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Юные годы св. Феодосия протекли в </a:t>
            </a:r>
            <a:r>
              <a:rPr lang="ru-RU" sz="2200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Курске, куда по </a:t>
            </a:r>
            <a:r>
              <a:rPr lang="ru-RU" sz="2200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повелению </a:t>
            </a:r>
            <a:r>
              <a:rPr lang="ru-RU" sz="2200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князя  </a:t>
            </a:r>
            <a:r>
              <a:rPr lang="ru-RU" sz="2200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переселились его родители: отец был одним из княжеских тиунов у курского посадника. </a:t>
            </a:r>
          </a:p>
          <a:p>
            <a:pPr algn="just" eaLnBrk="0" hangingPunct="0"/>
            <a:r>
              <a:rPr lang="ru-RU" sz="2000" u="sng" dirty="0" smtClean="0">
                <a:solidFill>
                  <a:schemeClr val="bg1"/>
                </a:solidFill>
              </a:rPr>
              <a:t>(</a:t>
            </a:r>
            <a:r>
              <a:rPr lang="ru-RU" sz="1600" u="sng" dirty="0" smtClean="0">
                <a:solidFill>
                  <a:schemeClr val="bg1"/>
                </a:solidFill>
              </a:rPr>
              <a:t>Тиуном </a:t>
            </a:r>
            <a:r>
              <a:rPr lang="ru-RU" sz="1600" dirty="0" smtClean="0">
                <a:solidFill>
                  <a:schemeClr val="bg1"/>
                </a:solidFill>
              </a:rPr>
              <a:t>  в XI-XIII вв. в Древней Руси называли  привилегированных княжеских и боярских слуг, управлявших феодальным хозяйством). </a:t>
            </a:r>
          </a:p>
          <a:p>
            <a:pPr algn="ctr" eaLnBrk="0" hangingPunct="0"/>
            <a:r>
              <a:rPr lang="ru-RU" sz="2200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slow">
    <p:sndAc>
      <p:stSnd>
        <p:snd r:embed="rId2" name="восходящий ряд.wav"/>
      </p:stSnd>
    </p:sndAc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Духовное  наследие  края</a:t>
            </a:r>
            <a:endParaRPr lang="ru-RU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1538" y="1600200"/>
            <a:ext cx="6572296" cy="4492625"/>
          </a:xfrm>
        </p:spPr>
        <p:txBody>
          <a:bodyPr rtlCol="0">
            <a:normAutofit/>
          </a:bodyPr>
          <a:lstStyle/>
          <a:p>
            <a:pPr algn="ctr">
              <a:buNone/>
            </a:pPr>
            <a:r>
              <a:rPr lang="ru-RU" dirty="0" smtClean="0"/>
              <a:t>Как называется главная святыня </a:t>
            </a:r>
            <a:r>
              <a:rPr lang="ru-RU" dirty="0" err="1"/>
              <a:t>с</a:t>
            </a:r>
            <a:r>
              <a:rPr lang="ru-RU" dirty="0" err="1" smtClean="0"/>
              <a:t>уджанского</a:t>
            </a:r>
            <a:r>
              <a:rPr lang="ru-RU" dirty="0" smtClean="0"/>
              <a:t> </a:t>
            </a:r>
            <a:r>
              <a:rPr lang="ru-RU" dirty="0" smtClean="0"/>
              <a:t>края?</a:t>
            </a:r>
          </a:p>
          <a:p>
            <a:pPr algn="ctr">
              <a:buNone/>
            </a:pPr>
            <a:r>
              <a:rPr lang="ru-RU" dirty="0" smtClean="0"/>
              <a:t> В каком году (веке) она появилась на нашей земле?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Духовное  наследие  края</a:t>
            </a:r>
            <a:endParaRPr lang="ru-RU" dirty="0" smtClean="0"/>
          </a:p>
        </p:txBody>
      </p:sp>
      <p:sp>
        <p:nvSpPr>
          <p:cNvPr id="70658" name="Объект 2"/>
          <p:cNvSpPr>
            <a:spLocks noGrp="1"/>
          </p:cNvSpPr>
          <p:nvPr>
            <p:ph idx="1"/>
          </p:nvPr>
        </p:nvSpPr>
        <p:spPr>
          <a:xfrm>
            <a:off x="457200" y="1357298"/>
            <a:ext cx="7686700" cy="5000660"/>
          </a:xfrm>
        </p:spPr>
        <p:txBody>
          <a:bodyPr/>
          <a:lstStyle/>
          <a:p>
            <a:pPr algn="ctr">
              <a:buNone/>
            </a:pPr>
            <a:r>
              <a:rPr lang="ru-RU" sz="2800" dirty="0" err="1" smtClean="0">
                <a:cs typeface="Times New Roman" pitchFamily="18" charset="0"/>
              </a:rPr>
              <a:t>Белогорская</a:t>
            </a:r>
            <a:r>
              <a:rPr lang="ru-RU" sz="2800" dirty="0" smtClean="0">
                <a:cs typeface="Times New Roman" pitchFamily="18" charset="0"/>
              </a:rPr>
              <a:t> Николаевская пустынь.</a:t>
            </a:r>
          </a:p>
          <a:p>
            <a:pPr algn="ctr">
              <a:buNone/>
            </a:pPr>
            <a:r>
              <a:rPr lang="ru-RU" sz="2800" dirty="0" smtClean="0">
                <a:cs typeface="Times New Roman" pitchFamily="18" charset="0"/>
              </a:rPr>
              <a:t>Основана в 1671 году  (</a:t>
            </a:r>
            <a:r>
              <a:rPr lang="en-US" sz="2800" dirty="0" smtClean="0">
                <a:cs typeface="Times New Roman" pitchFamily="18" charset="0"/>
              </a:rPr>
              <a:t>XVII</a:t>
            </a:r>
            <a:r>
              <a:rPr lang="ru-RU" sz="2800" dirty="0" smtClean="0">
                <a:cs typeface="Times New Roman" pitchFamily="18" charset="0"/>
              </a:rPr>
              <a:t> век).</a:t>
            </a:r>
            <a:endParaRPr lang="ru-RU" sz="2800" dirty="0" smtClean="0"/>
          </a:p>
          <a:p>
            <a:pPr algn="ctr">
              <a:buNone/>
            </a:pPr>
            <a:r>
              <a:rPr lang="ru-RU" sz="2800" dirty="0" smtClean="0"/>
              <a:t>   </a:t>
            </a: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50</a:t>
            </a:r>
          </a:p>
        </p:txBody>
      </p:sp>
      <p:pic>
        <p:nvPicPr>
          <p:cNvPr id="6" name="Picture 2" descr="C:\Users\xxx\Desktop\символы\222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636912"/>
            <a:ext cx="4783001" cy="345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История Курска</a:t>
            </a:r>
            <a:endParaRPr lang="ru-RU" dirty="0" smtClean="0"/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42844" y="1214422"/>
            <a:ext cx="8786874" cy="1571637"/>
          </a:xfrm>
        </p:spPr>
        <p:txBody>
          <a:bodyPr/>
          <a:lstStyle/>
          <a:p>
            <a:pPr algn="just"/>
            <a:r>
              <a:rPr lang="ru-RU" sz="2000" u="sng" dirty="0" smtClean="0"/>
              <a:t>красный</a:t>
            </a:r>
            <a:r>
              <a:rPr lang="ru-RU" sz="2000" dirty="0" smtClean="0"/>
              <a:t> цвет флага символизирует храбрость, отвагу и мужество, проявленные  жителями области в годы тяжелых испытаний, их кровь, пролитую на полях брани. </a:t>
            </a:r>
          </a:p>
          <a:p>
            <a:pPr algn="just"/>
            <a:r>
              <a:rPr lang="ru-RU" sz="2000" u="sng" dirty="0" smtClean="0"/>
              <a:t>серебряный (белый)</a:t>
            </a:r>
            <a:r>
              <a:rPr lang="ru-RU" sz="2000" dirty="0" smtClean="0"/>
              <a:t> напоминает о цвете щита исторического курского герба, олицетворяя чистоту помыслов жителей региона.</a:t>
            </a:r>
          </a:p>
          <a:p>
            <a:pPr algn="just"/>
            <a:r>
              <a:rPr lang="ru-RU" sz="2000" u="sng" dirty="0" smtClean="0"/>
              <a:t>золотисто-желтый</a:t>
            </a:r>
            <a:r>
              <a:rPr lang="ru-RU" sz="2000" dirty="0" smtClean="0"/>
              <a:t> – ее хлебные нивы .</a:t>
            </a:r>
          </a:p>
          <a:p>
            <a:pPr algn="just"/>
            <a:r>
              <a:rPr lang="ru-RU" sz="2000" u="sng" dirty="0" smtClean="0"/>
              <a:t>черный цвет</a:t>
            </a:r>
            <a:r>
              <a:rPr lang="ru-RU" sz="2000" dirty="0" smtClean="0"/>
              <a:t> символизирует плодородные черноземные почвы области.</a:t>
            </a:r>
          </a:p>
          <a:p>
            <a:pPr algn="just"/>
            <a:endParaRPr lang="ru-RU" dirty="0" smtClean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20</a:t>
            </a:r>
          </a:p>
        </p:txBody>
      </p:sp>
      <p:pic>
        <p:nvPicPr>
          <p:cNvPr id="6" name="Рисунок 5" descr="Flag of Kursk Oblast.png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3786190"/>
            <a:ext cx="3524258" cy="2733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История Курска</a:t>
            </a:r>
            <a:endParaRPr lang="ru-RU" dirty="0" smtClean="0"/>
          </a:p>
        </p:txBody>
      </p:sp>
      <p:sp>
        <p:nvSpPr>
          <p:cNvPr id="19458" name="Объект 2"/>
          <p:cNvSpPr>
            <a:spLocks noGrp="1"/>
          </p:cNvSpPr>
          <p:nvPr>
            <p:ph idx="1"/>
          </p:nvPr>
        </p:nvSpPr>
        <p:spPr>
          <a:xfrm>
            <a:off x="285720" y="1928802"/>
            <a:ext cx="8858280" cy="4286280"/>
          </a:xfrm>
        </p:spPr>
        <p:txBody>
          <a:bodyPr/>
          <a:lstStyle/>
          <a:p>
            <a:pPr fontAlgn="t">
              <a:buNone/>
            </a:pPr>
            <a:r>
              <a:rPr lang="ru-RU" sz="3600" dirty="0" smtClean="0"/>
              <a:t>Сколько лет исполнится Курской губернии в этом 2022 году? </a:t>
            </a:r>
          </a:p>
          <a:p>
            <a:pPr fontAlgn="t">
              <a:buNone/>
            </a:pPr>
            <a:r>
              <a:rPr lang="ru-RU" sz="3600" dirty="0" smtClean="0"/>
              <a:t>В каком году она образована? </a:t>
            </a:r>
          </a:p>
          <a:p>
            <a:pPr fontAlgn="t">
              <a:buNone/>
            </a:pPr>
            <a:r>
              <a:rPr lang="ru-RU" sz="3600" dirty="0" smtClean="0"/>
              <a:t>Сколько уездов вошло в ее состав?</a:t>
            </a:r>
            <a:endParaRPr lang="ru-RU" sz="36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</p:spTree>
  </p:cSld>
  <p:clrMapOvr>
    <a:masterClrMapping/>
  </p:clrMapOvr>
  <p:transition spd="slow" advClick="0">
    <p:sndAc>
      <p:stSnd loop="1">
        <p:snd r:embed="rId2" name="svoya_igra_1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</p:spPr>
        <p:txBody>
          <a:bodyPr/>
          <a:lstStyle/>
          <a:p>
            <a:pPr algn="ctr"/>
            <a:r>
              <a:rPr lang="ru-RU" b="1" dirty="0" smtClean="0"/>
              <a:t>История Курска</a:t>
            </a:r>
            <a:endParaRPr lang="ru-RU" dirty="0" smtClean="0"/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285720" y="1000108"/>
            <a:ext cx="8401080" cy="5092717"/>
          </a:xfrm>
        </p:spPr>
        <p:txBody>
          <a:bodyPr/>
          <a:lstStyle/>
          <a:p>
            <a:pPr algn="ctr">
              <a:buNone/>
            </a:pPr>
            <a:r>
              <a:rPr lang="ru-RU" sz="3600" dirty="0" smtClean="0"/>
              <a:t>225 лет</a:t>
            </a:r>
            <a:r>
              <a:rPr lang="ru-RU" sz="3600" b="1" dirty="0" smtClean="0"/>
              <a:t> </a:t>
            </a:r>
            <a:r>
              <a:rPr lang="ru-RU" sz="3600" dirty="0" smtClean="0"/>
              <a:t>назад в 1797 году образована Курская губерния, в состав которой вошло десять уездов.</a:t>
            </a:r>
            <a:endParaRPr lang="ru-RU" sz="36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30</a:t>
            </a:r>
          </a:p>
        </p:txBody>
      </p:sp>
      <p:pic>
        <p:nvPicPr>
          <p:cNvPr id="4098" name="Picture 2" descr="C:\Users\ЕЛЕНА\Desktop\20_Карта Курской губерни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2857496"/>
            <a:ext cx="5214974" cy="3514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40</a:t>
            </a:r>
          </a:p>
        </p:txBody>
      </p:sp>
    </p:spTree>
  </p:cSld>
  <p:clrMapOvr>
    <a:masterClrMapping/>
  </p:clrMapOvr>
  <p:transition spd="slow">
    <p:sndAc>
      <p:stSnd>
        <p:snd r:embed="rId2" name="Svoya_igra_-_Kot_v_Meshke.wav"/>
      </p:stSnd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</TotalTime>
  <Words>1320</Words>
  <Application>Microsoft Office PowerPoint</Application>
  <PresentationFormat>Экран (4:3)</PresentationFormat>
  <Paragraphs>264</Paragraphs>
  <Slides>57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Презентация PowerPoint</vt:lpstr>
      <vt:lpstr>Презентация PowerPoint</vt:lpstr>
      <vt:lpstr>История Курска</vt:lpstr>
      <vt:lpstr>История Курска</vt:lpstr>
      <vt:lpstr>История Курска</vt:lpstr>
      <vt:lpstr>История Курска</vt:lpstr>
      <vt:lpstr>История Курска</vt:lpstr>
      <vt:lpstr>История Курска</vt:lpstr>
      <vt:lpstr>Презентация PowerPoint</vt:lpstr>
      <vt:lpstr>История Курска</vt:lpstr>
      <vt:lpstr>История Курска</vt:lpstr>
      <vt:lpstr>История Курска</vt:lpstr>
      <vt:lpstr>История Курска</vt:lpstr>
      <vt:lpstr>История Суджи</vt:lpstr>
      <vt:lpstr>История Суджи</vt:lpstr>
      <vt:lpstr>История Суджи</vt:lpstr>
      <vt:lpstr>История Суджи</vt:lpstr>
      <vt:lpstr>Презентация PowerPoint</vt:lpstr>
      <vt:lpstr>История Суджи</vt:lpstr>
      <vt:lpstr>История Суджи</vt:lpstr>
      <vt:lpstr>История Суджи</vt:lpstr>
      <vt:lpstr>История Суджи</vt:lpstr>
      <vt:lpstr>История Суджи</vt:lpstr>
      <vt:lpstr>История Суджи</vt:lpstr>
      <vt:lpstr>Курская битва</vt:lpstr>
      <vt:lpstr>Курская битва</vt:lpstr>
      <vt:lpstr>Курская битва</vt:lpstr>
      <vt:lpstr>Курская битва</vt:lpstr>
      <vt:lpstr>Курская битва</vt:lpstr>
      <vt:lpstr>Курская битва</vt:lpstr>
      <vt:lpstr>Курская битва</vt:lpstr>
      <vt:lpstr>Курская битва</vt:lpstr>
      <vt:lpstr>Презентация PowerPoint</vt:lpstr>
      <vt:lpstr>Курская битва</vt:lpstr>
      <vt:lpstr>Курская битва</vt:lpstr>
      <vt:lpstr>Презентация PowerPoint</vt:lpstr>
      <vt:lpstr>Известные земляки</vt:lpstr>
      <vt:lpstr>Известные земляки </vt:lpstr>
      <vt:lpstr>Известные земляки</vt:lpstr>
      <vt:lpstr>Известные земляки</vt:lpstr>
      <vt:lpstr>Известные земляки</vt:lpstr>
      <vt:lpstr>Известные земляки</vt:lpstr>
      <vt:lpstr>Известные земляки</vt:lpstr>
      <vt:lpstr>Известные земляки</vt:lpstr>
      <vt:lpstr>Известные земляки</vt:lpstr>
      <vt:lpstr>Известные земляки</vt:lpstr>
      <vt:lpstr>Духовное  наследие  края</vt:lpstr>
      <vt:lpstr>Духовное  наследие  края</vt:lpstr>
      <vt:lpstr>Презентация PowerPoint</vt:lpstr>
      <vt:lpstr>Духовное  наследие  края</vt:lpstr>
      <vt:lpstr>Духовное  наследие  края</vt:lpstr>
      <vt:lpstr>      Духовное  наследие  края</vt:lpstr>
      <vt:lpstr>Духовное  наследие  края</vt:lpstr>
      <vt:lpstr>Духовное  наследие  края</vt:lpstr>
      <vt:lpstr>Духовное  наследие  края</vt:lpstr>
      <vt:lpstr>Духовное  наследие  края</vt:lpstr>
      <vt:lpstr>Духовное  наследие  края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user</cp:lastModifiedBy>
  <cp:revision>207</cp:revision>
  <dcterms:created xsi:type="dcterms:W3CDTF">2014-05-16T09:35:17Z</dcterms:created>
  <dcterms:modified xsi:type="dcterms:W3CDTF">2022-06-08T14:54:31Z</dcterms:modified>
</cp:coreProperties>
</file>